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99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6"/>
    <p:restoredTop sz="94643"/>
  </p:normalViewPr>
  <p:slideViewPr>
    <p:cSldViewPr snapToGrid="0" snapToObjects="1">
      <p:cViewPr varScale="1">
        <p:scale>
          <a:sx n="108" d="100"/>
          <a:sy n="108" d="100"/>
        </p:scale>
        <p:origin x="1014" y="96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19" d="100"/>
          <a:sy n="119" d="100"/>
        </p:scale>
        <p:origin x="44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2601B19-BF63-FD4C-A9EA-0324E94238EB}" type="datetime1">
              <a:rPr lang="en-US"/>
              <a:pPr lvl="0">
                <a:defRPr/>
              </a:pPr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003D334-8DD0-2F4D-97A8-BD329E78488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A2B5479-0561-F749-B798-DD28B1CCB083}" type="datetime1">
              <a:rPr lang="en-US"/>
              <a:pPr lvl="0">
                <a:defRPr/>
              </a:pPr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AE3233B-0651-8E4A-8608-15F37F01283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27" y="990970"/>
            <a:ext cx="8741546" cy="642521"/>
          </a:xfrm>
        </p:spPr>
        <p:txBody>
          <a:bodyPr/>
          <a:lstStyle>
            <a:lvl1pPr algn="ctr">
              <a:defRPr sz="24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5962835" y="724640"/>
            <a:ext cx="266330" cy="26633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0" y="1151446"/>
            <a:ext cx="985423" cy="985421"/>
            <a:chOff x="0" y="2148396"/>
            <a:chExt cx="985423" cy="985421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2148396"/>
              <a:ext cx="985421" cy="985421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985421" y="2148396"/>
              <a:ext cx="0" cy="57524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H="1">
              <a:off x="407988" y="2148396"/>
              <a:ext cx="577435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 userDrawn="1"/>
        </p:nvCxnSpPr>
        <p:spPr>
          <a:xfrm flipV="1">
            <a:off x="10466773" y="4670684"/>
            <a:ext cx="1730117" cy="1730116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22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73688" y="1"/>
            <a:ext cx="5700712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1074400" y="0"/>
            <a:ext cx="11176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151446"/>
            <a:ext cx="985423" cy="985421"/>
            <a:chOff x="0" y="2148396"/>
            <a:chExt cx="985423" cy="985421"/>
          </a:xfrm>
        </p:grpSpPr>
        <p:cxnSp>
          <p:nvCxnSpPr>
            <p:cNvPr id="7" name="Straight Connector 6"/>
            <p:cNvCxnSpPr/>
            <p:nvPr userDrawn="1"/>
          </p:nvCxnSpPr>
          <p:spPr>
            <a:xfrm flipV="1">
              <a:off x="0" y="2148396"/>
              <a:ext cx="985421" cy="985421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85421" y="2148396"/>
              <a:ext cx="0" cy="57524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H="1">
              <a:off x="407988" y="2148396"/>
              <a:ext cx="577435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0" y="1151446"/>
            <a:ext cx="985423" cy="985421"/>
            <a:chOff x="0" y="2148396"/>
            <a:chExt cx="985423" cy="985421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2148396"/>
              <a:ext cx="985421" cy="985421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985421" y="2148396"/>
              <a:ext cx="0" cy="57524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H="1">
              <a:off x="407988" y="2148396"/>
              <a:ext cx="577435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970842" y="3156333"/>
            <a:ext cx="4529110" cy="3701667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77071" y="3156333"/>
            <a:ext cx="4529110" cy="3701667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0" y="1151446"/>
            <a:ext cx="985423" cy="985421"/>
            <a:chOff x="0" y="2148396"/>
            <a:chExt cx="985423" cy="985421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2148396"/>
              <a:ext cx="985421" cy="985421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985421" y="2148396"/>
              <a:ext cx="0" cy="57524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H="1">
              <a:off x="407988" y="2148396"/>
              <a:ext cx="577435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4120308"/>
            <a:ext cx="3007605" cy="273769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62689" y="4120308"/>
            <a:ext cx="3007605" cy="273769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125379" y="4120308"/>
            <a:ext cx="3007605" cy="273769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188068" y="4120308"/>
            <a:ext cx="3007605" cy="273769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35816" y="-133262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175632" y="0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96000" y="353099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5816" y="2198370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0175632" y="353099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5816" y="572936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1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641725" y="2079958"/>
            <a:ext cx="2453690" cy="2309729"/>
          </a:xfrm>
          <a:prstGeom prst="ellipse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367530" y="2099743"/>
            <a:ext cx="2453690" cy="2309729"/>
          </a:xfrm>
          <a:prstGeom prst="ellipse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092751" y="2111168"/>
            <a:ext cx="2453690" cy="2309729"/>
          </a:xfrm>
          <a:prstGeom prst="ellipse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Kula Presentation Templa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5800" y="1257300"/>
            <a:ext cx="8521700" cy="1028700"/>
          </a:xfrm>
          <a:prstGeom prst="rect">
            <a:avLst/>
          </a:prstGeom>
          <a:effectLst/>
        </p:spPr>
        <p:txBody>
          <a:bodyPr vert="horz" lIns="0" tIns="192023" rIns="0" bIns="0" anchor="t" anchorCtr="0">
            <a:noAutofit/>
          </a:bodyPr>
          <a:lstStyle/>
          <a:p>
            <a:pPr lvl="0">
              <a:defRPr/>
            </a:pPr>
            <a:r>
              <a:rPr lang="en-US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55800" y="2514600"/>
            <a:ext cx="8521700" cy="30861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lvl="0">
              <a:defRPr/>
            </a:pPr>
            <a:r>
              <a:rPr lang="en-US"/>
              <a:t>Write here subtitle</a:t>
            </a:r>
          </a:p>
          <a:p>
            <a:pPr lvl="1">
              <a:defRPr/>
            </a:pPr>
            <a:r>
              <a:rPr lang="en-US"/>
              <a:t>Write here subtitle</a:t>
            </a:r>
          </a:p>
          <a:p>
            <a:pPr lvl="1">
              <a:defRPr/>
            </a:pPr>
            <a:endParaRPr lang="en-US"/>
          </a:p>
          <a:p>
            <a:pPr lvl="2">
              <a:defRPr/>
            </a:pPr>
            <a:r>
              <a:rPr lang="en-US"/>
              <a:t>Write here text</a:t>
            </a:r>
          </a:p>
          <a:p>
            <a:pPr lvl="3">
              <a:defRPr/>
            </a:pPr>
            <a:r>
              <a:rPr lang="en-US"/>
              <a:t>Write here text</a:t>
            </a:r>
          </a:p>
          <a:p>
            <a:pPr lvl="4">
              <a:defRPr/>
            </a:pPr>
            <a:r>
              <a:rPr lang="en-US"/>
              <a:t>Write here text 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560052" y="6354830"/>
            <a:ext cx="513735" cy="227164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algn="ctr">
              <a:defRPr sz="1000" b="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</a:lstStyle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407988" y="6318017"/>
            <a:ext cx="1030287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000">
                <a:solidFill>
                  <a:schemeClr val="tx1">
                    <a:alpha val="40000"/>
                  </a:schemeClr>
                </a:solidFill>
                <a:latin typeface="+mn-lt"/>
                <a:ea typeface="+mn-ea"/>
                <a:cs typeface="+mn-cs"/>
              </a:rPr>
              <a:t>www.yoursite.com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07988" y="378479"/>
            <a:ext cx="487362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000" spc="300">
                <a:solidFill>
                  <a:schemeClr val="tx1"/>
                </a:solidFill>
                <a:latin typeface="+mj-lt"/>
              </a:rPr>
              <a:t>KULA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/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b="1" i="0" kern="1200" spc="-151" baseline="0">
          <a:solidFill>
            <a:schemeClr val="tx1"/>
          </a:solidFill>
          <a:latin typeface="Open Sans"/>
          <a:ea typeface="Open Sans"/>
          <a:cs typeface="Open Sans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market.com/ShapeSlide/1690682-KULA-Powerpoint-Templat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6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4"/>
          <p:cNvSpPr/>
          <p:nvPr/>
        </p:nvSpPr>
        <p:spPr>
          <a:xfrm>
            <a:off x="-592395" y="1404570"/>
            <a:ext cx="5394591" cy="5063841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/>
        </p:nvSpPr>
        <p:spPr>
          <a:xfrm>
            <a:off x="5155786" y="4458923"/>
            <a:ext cx="64042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과 정 명 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: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I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o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T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활 용 </a:t>
            </a:r>
            <a:r>
              <a:rPr lang="ko-KR" altLang="en-US" sz="2200" b="1" dirty="0" err="1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프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로 </a:t>
            </a:r>
            <a:r>
              <a:rPr lang="ko-KR" altLang="en-US" sz="2200" b="1" dirty="0" err="1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젝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</a:t>
            </a:r>
            <a:r>
              <a:rPr lang="ko-KR" altLang="en-US" sz="2200" b="1" dirty="0" err="1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트</a:t>
            </a:r>
            <a:endParaRPr lang="ko-KR" altLang="en-US" sz="2200" b="1" dirty="0">
              <a:solidFill>
                <a:schemeClr val="lt1"/>
              </a:solidFill>
              <a:effectLst/>
              <a:latin typeface="한컴돋움"/>
              <a:ea typeface="한컴돋움"/>
              <a:cs typeface="맑은 고딕 Semilight"/>
            </a:endParaRPr>
          </a:p>
          <a:p>
            <a:pPr lvl="0">
              <a:defRPr/>
            </a:pP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팀      명 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: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 한     돌</a:t>
            </a:r>
          </a:p>
          <a:p>
            <a:pPr lvl="0">
              <a:defRPr/>
            </a:pP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팀      원 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: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 김 세 훈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,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양 희 건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,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원 종 아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,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이 건 영</a:t>
            </a:r>
          </a:p>
        </p:txBody>
      </p:sp>
      <p:grpSp>
        <p:nvGrpSpPr>
          <p:cNvPr id="6" name="Group 11"/>
          <p:cNvGrpSpPr/>
          <p:nvPr/>
        </p:nvGrpSpPr>
        <p:grpSpPr>
          <a:xfrm>
            <a:off x="2409066" y="567369"/>
            <a:ext cx="9295535" cy="5633144"/>
            <a:chOff x="3627121" y="1671710"/>
            <a:chExt cx="3589605" cy="3102214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7" name="Straight Connector 12"/>
            <p:cNvCxnSpPr/>
            <p:nvPr/>
          </p:nvCxnSpPr>
          <p:spPr>
            <a:xfrm>
              <a:off x="7214382" y="1685778"/>
              <a:ext cx="2344" cy="3069096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13"/>
            <p:cNvGrpSpPr/>
            <p:nvPr/>
          </p:nvGrpSpPr>
          <p:grpSpPr>
            <a:xfrm>
              <a:off x="3627121" y="1671710"/>
              <a:ext cx="3587260" cy="3102214"/>
              <a:chOff x="3629465" y="1671710"/>
              <a:chExt cx="3587261" cy="3102214"/>
            </a:xfrm>
            <a:grpFill/>
          </p:grpSpPr>
          <p:cxnSp>
            <p:nvCxnSpPr>
              <p:cNvPr id="9" name="Straight Connector 14"/>
              <p:cNvCxnSpPr/>
              <p:nvPr/>
            </p:nvCxnSpPr>
            <p:spPr>
              <a:xfrm>
                <a:off x="3629465" y="4754874"/>
                <a:ext cx="3587261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16"/>
              <p:cNvCxnSpPr/>
              <p:nvPr/>
            </p:nvCxnSpPr>
            <p:spPr>
              <a:xfrm>
                <a:off x="3629465" y="1685778"/>
                <a:ext cx="3587261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23"/>
              <p:cNvCxnSpPr/>
              <p:nvPr/>
            </p:nvCxnSpPr>
            <p:spPr>
              <a:xfrm>
                <a:off x="3629465" y="1671710"/>
                <a:ext cx="0" cy="776068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24"/>
              <p:cNvCxnSpPr/>
              <p:nvPr/>
            </p:nvCxnSpPr>
            <p:spPr>
              <a:xfrm>
                <a:off x="3629465" y="3997856"/>
                <a:ext cx="0" cy="776068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945986" y="2516481"/>
            <a:ext cx="7041986" cy="754579"/>
          </a:xfrm>
        </p:spPr>
        <p:txBody>
          <a:bodyPr vert="horz" lIns="0" tIns="192023" rIns="0" bIns="0" anchor="t" anchorCtr="0">
            <a:noAutofit/>
          </a:bodyPr>
          <a:lstStyle/>
          <a:p>
            <a:pPr lvl="0">
              <a:defRPr/>
            </a:pPr>
            <a:r>
              <a:rPr lang="ko-KR" altLang="en-US" sz="16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휴먼모음T"/>
                <a:cs typeface="맑은 고딕 Semilight"/>
              </a:rPr>
              <a:t>한 돌</a:t>
            </a:r>
            <a:endParaRPr lang="ko-KR" altLang="en-US" sz="16000" b="0">
              <a:solidFill>
                <a:schemeClr val="bg1"/>
              </a:solidFill>
              <a:latin typeface="한컴 고딕"/>
              <a:ea typeface="휴먼모음T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600700" y="-2903851"/>
            <a:ext cx="4953000" cy="10769596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3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4000268" y="3176065"/>
            <a:ext cx="4466102" cy="50820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“</a:t>
            </a:r>
            <a:r>
              <a:rPr lang="ko-KR" altLang="en-US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 수행 절차 및 방법  </a:t>
            </a: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A2C7E-9E1F-4205-A0D6-EEDBD6931CF4}"/>
              </a:ext>
            </a:extLst>
          </p:cNvPr>
          <p:cNvSpPr txBox="1"/>
          <p:nvPr/>
        </p:nvSpPr>
        <p:spPr>
          <a:xfrm>
            <a:off x="5753100" y="-2751451"/>
            <a:ext cx="4953000" cy="10769596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Plan of our project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graphicFrame>
        <p:nvGraphicFramePr>
          <p:cNvPr id="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61647"/>
              </p:ext>
            </p:extLst>
          </p:nvPr>
        </p:nvGraphicFramePr>
        <p:xfrm>
          <a:off x="986698" y="1932401"/>
          <a:ext cx="10218604" cy="4159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4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4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4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6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구분</a:t>
                      </a: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기간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활동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도구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6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사전 기획</a:t>
                      </a: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10/28 ~ 10/29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맑은 고딕 Semilight"/>
                          <a:ea typeface="맑은 고딕 Semilight"/>
                          <a:cs typeface="맑은 고딕 Semilight"/>
                        </a:rPr>
                        <a:t>프로젝트 기획 및 주제 선정</a:t>
                      </a:r>
                      <a:r>
                        <a:rPr lang="en-US" altLang="ko-KR" sz="1400" dirty="0">
                          <a:latin typeface="맑은 고딕 Semilight"/>
                          <a:ea typeface="맑은 고딕 Semilight"/>
                          <a:cs typeface="맑은 고딕 Semilight"/>
                        </a:rPr>
                        <a:t>,</a:t>
                      </a:r>
                      <a:r>
                        <a:rPr lang="ko-KR" altLang="en-US" sz="1400" dirty="0">
                          <a:latin typeface="맑은 고딕 Semilight"/>
                          <a:ea typeface="맑은 고딕 Semilight"/>
                          <a:cs typeface="맑은 고딕 Semilight"/>
                        </a:rPr>
                        <a:t> 기획안 작성</a:t>
                      </a:r>
                      <a:endParaRPr lang="en-US" altLang="ko-KR" sz="1400" dirty="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Typora, excel, power point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6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10/30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프로젝트 주제 </a:t>
                      </a: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&amp; </a:t>
                      </a: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아이디어 발표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word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6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개발</a:t>
                      </a: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맑은 고딕 Semilight"/>
                          <a:ea typeface="맑은 고딕 Semilight"/>
                          <a:cs typeface="맑은 고딕 Semilight"/>
                        </a:rPr>
                        <a:t>10/29 ~ 11/6</a:t>
                      </a:r>
                      <a:endParaRPr lang="ko-KR" altLang="en-US" sz="1400" dirty="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발표대비 하드웨어 코딩 및 제어 구현</a:t>
                      </a: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, </a:t>
                      </a: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스마트 홈 모형 제작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Android studio, Arduino, pycharm, vscode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6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11/6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팀 별 중간보고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Power point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6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수정 </a:t>
                      </a: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/ </a:t>
                      </a: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보완</a:t>
                      </a: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11/12 ~ 11/17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소프트웨어 코딩 하드웨어 연동</a:t>
                      </a: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, </a:t>
                      </a: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포트폴리오 준비</a:t>
                      </a: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, </a:t>
                      </a: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안정화 기간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Android studio, Arduino, pycharm, vscode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07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프로젝트 발표</a:t>
                      </a: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11/17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최종 발표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맑은 고딕 Semilight"/>
                          <a:ea typeface="맑은 고딕 Semilight"/>
                          <a:cs typeface="맑은 고딕 Semilight"/>
                        </a:rPr>
                        <a:t>Power point</a:t>
                      </a:r>
                      <a:endParaRPr lang="ko-KR" altLang="en-US" sz="1400" dirty="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전체 </a:t>
            </a:r>
            <a:r>
              <a:rPr lang="en-US" altLang="ko-KR" dirty="0"/>
              <a:t>WBS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4960"/>
          <a:stretch>
            <a:fillRect/>
          </a:stretch>
        </p:blipFill>
        <p:spPr>
          <a:xfrm>
            <a:off x="0" y="1788098"/>
            <a:ext cx="12192001" cy="5573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</a:t>
            </a:r>
            <a:r>
              <a:rPr lang="ko-KR" altLang="en-US" dirty="0"/>
              <a:t>차 </a:t>
            </a:r>
            <a:r>
              <a:rPr lang="en-US" altLang="ko-KR" dirty="0"/>
              <a:t>WBS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5FA4910-1605-4BF5-9992-2BE0028F1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491"/>
            <a:ext cx="12192000" cy="47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254350" y="-1228716"/>
            <a:ext cx="2828925" cy="1077086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4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4083275" y="3183251"/>
            <a:ext cx="4700950" cy="50101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“</a:t>
            </a:r>
            <a:r>
              <a:rPr lang="ko-KR" altLang="en-US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 수행 결과 및 시연 </a:t>
            </a: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24926-4A32-416F-B147-1668B868D837}"/>
              </a:ext>
            </a:extLst>
          </p:cNvPr>
          <p:cNvSpPr txBox="1"/>
          <p:nvPr/>
        </p:nvSpPr>
        <p:spPr>
          <a:xfrm>
            <a:off x="1406750" y="-1076316"/>
            <a:ext cx="2828925" cy="1077086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Brainstorming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2290" b="3290"/>
          <a:stretch>
            <a:fillRect/>
          </a:stretch>
        </p:blipFill>
        <p:spPr>
          <a:xfrm>
            <a:off x="349654" y="1823714"/>
            <a:ext cx="4771626" cy="4758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0" y="2210691"/>
            <a:ext cx="6735759" cy="3790614"/>
          </a:xfrm>
          <a:prstGeom prst="rect">
            <a:avLst/>
          </a:prstGeom>
        </p:spPr>
      </p:pic>
      <p:cxnSp>
        <p:nvCxnSpPr>
          <p:cNvPr id="8" name="Straight Connector 12"/>
          <p:cNvCxnSpPr/>
          <p:nvPr/>
        </p:nvCxnSpPr>
        <p:spPr>
          <a:xfrm rot="5400000" flipH="1" flipV="1">
            <a:off x="4572642" y="4916098"/>
            <a:ext cx="1097268" cy="7"/>
          </a:xfrm>
          <a:prstGeom prst="line">
            <a:avLst/>
          </a:prstGeom>
          <a:ln w="25400">
            <a:solidFill>
              <a:srgbClr val="4467F9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49654" y="4367468"/>
            <a:ext cx="4771618" cy="971201"/>
          </a:xfrm>
          <a:prstGeom prst="rect">
            <a:avLst/>
          </a:prstGeom>
          <a:noFill/>
          <a:ln w="19050">
            <a:solidFill>
              <a:srgbClr val="6182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Drawing for draft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777" y="1921731"/>
            <a:ext cx="6590121" cy="4433099"/>
          </a:xfrm>
          <a:prstGeom prst="rect">
            <a:avLst/>
          </a:prstGeom>
        </p:spPr>
      </p:pic>
      <p:pic>
        <p:nvPicPr>
          <p:cNvPr id="10" name="그림 9" descr="텍스트, 화이트보드, 실내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b="20820"/>
          <a:stretch>
            <a:fillRect/>
          </a:stretch>
        </p:blipFill>
        <p:spPr>
          <a:xfrm>
            <a:off x="6530360" y="2147070"/>
            <a:ext cx="5029691" cy="3982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Sample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house (1)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  <p:pic>
        <p:nvPicPr>
          <p:cNvPr id="5" name="그림 4" descr="사람, 실내, 바닥이(가) 표시된 사진&#10;&#10;자동 생성된 설명">
            <a:extLst>
              <a:ext uri="{FF2B5EF4-FFF2-40B4-BE49-F238E27FC236}">
                <a16:creationId xmlns:a16="http://schemas.microsoft.com/office/drawing/2014/main" id="{D589CC5E-AA70-47CF-8D35-EC13A7300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4" y="1802167"/>
            <a:ext cx="4435136" cy="4435136"/>
          </a:xfrm>
          <a:prstGeom prst="rect">
            <a:avLst/>
          </a:prstGeom>
        </p:spPr>
      </p:pic>
      <p:pic>
        <p:nvPicPr>
          <p:cNvPr id="7" name="그림 6" descr="텍스트, 실내, 책상이(가) 표시된 사진&#10;&#10;자동 생성된 설명">
            <a:extLst>
              <a:ext uri="{FF2B5EF4-FFF2-40B4-BE49-F238E27FC236}">
                <a16:creationId xmlns:a16="http://schemas.microsoft.com/office/drawing/2014/main" id="{A9CF3F33-6AAB-497C-BBF7-54FDC474B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75" y="1802167"/>
            <a:ext cx="5918777" cy="44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Sample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house (2)</a:t>
            </a:r>
          </a:p>
        </p:txBody>
      </p:sp>
      <p:pic>
        <p:nvPicPr>
          <p:cNvPr id="15" name="그림 14" descr="테이블, 실내, 앉아있는, 컴퓨터이(가) 표시된 사진&#10;&#10;자동 생성된 설명">
            <a:extLst>
              <a:ext uri="{FF2B5EF4-FFF2-40B4-BE49-F238E27FC236}">
                <a16:creationId xmlns:a16="http://schemas.microsoft.com/office/drawing/2014/main" id="{67B284BC-2841-46C7-AD8F-61774A9AF1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 r="1025" b="13139"/>
          <a:stretch/>
        </p:blipFill>
        <p:spPr>
          <a:xfrm>
            <a:off x="3546504" y="2435338"/>
            <a:ext cx="4690617" cy="3431692"/>
          </a:xfrm>
          <a:prstGeom prst="rect">
            <a:avLst/>
          </a:prstGeom>
        </p:spPr>
      </p:pic>
      <p:pic>
        <p:nvPicPr>
          <p:cNvPr id="17" name="그림 16" descr="상자, 문구, 테이블, 앉아있는이(가) 표시된 사진&#10;&#10;자동 생성된 설명">
            <a:extLst>
              <a:ext uri="{FF2B5EF4-FFF2-40B4-BE49-F238E27FC236}">
                <a16:creationId xmlns:a16="http://schemas.microsoft.com/office/drawing/2014/main" id="{CD6235C3-FBE7-4533-83B6-18D1F70B2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0476" y="1865738"/>
            <a:ext cx="4570892" cy="4570892"/>
          </a:xfrm>
          <a:prstGeom prst="rect">
            <a:avLst/>
          </a:prstGeom>
        </p:spPr>
      </p:pic>
      <p:pic>
        <p:nvPicPr>
          <p:cNvPr id="19" name="그림 18" descr="실내, 앉아있는, 테이블, 작은이(가) 표시된 사진&#10;&#10;자동 생성된 설명">
            <a:extLst>
              <a:ext uri="{FF2B5EF4-FFF2-40B4-BE49-F238E27FC236}">
                <a16:creationId xmlns:a16="http://schemas.microsoft.com/office/drawing/2014/main" id="{9516E267-8502-4483-B043-01B48428C3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" t="6961"/>
          <a:stretch/>
        </p:blipFill>
        <p:spPr>
          <a:xfrm>
            <a:off x="7812470" y="1865738"/>
            <a:ext cx="4602225" cy="45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Server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87D601A-ABD7-4152-8E3E-0D22D1A41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121"/>
            <a:ext cx="8823553" cy="494850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79AE712-9D31-4444-95E1-9B205C6B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94" y="1660122"/>
            <a:ext cx="7751365" cy="49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8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>
            <a:endCxn id="13" idx="1"/>
          </p:cNvCxnSpPr>
          <p:nvPr/>
        </p:nvCxnSpPr>
        <p:spPr>
          <a:xfrm flipV="1">
            <a:off x="7668543" y="3387876"/>
            <a:ext cx="931745" cy="13446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V="1">
            <a:off x="6611030" y="5137003"/>
            <a:ext cx="723009" cy="566185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0800000">
            <a:off x="3932464" y="1989631"/>
            <a:ext cx="756645" cy="713437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06350" y="1219204"/>
            <a:ext cx="566185" cy="56618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669773" y="-997226"/>
            <a:ext cx="8852454" cy="8852452"/>
          </a:xfrm>
          <a:prstGeom prst="ellipse">
            <a:avLst/>
          </a:prstGeom>
          <a:noFill/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41913" y="1374913"/>
            <a:ext cx="4108174" cy="4108174"/>
          </a:xfrm>
          <a:prstGeom prst="ellipse">
            <a:avLst/>
          </a:prstGeom>
          <a:noFill/>
          <a:ln w="6350">
            <a:solidFill>
              <a:schemeClr val="tx1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330148" y="1219204"/>
            <a:ext cx="566186" cy="5661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689441" y="5058592"/>
            <a:ext cx="566186" cy="5661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4041913" y="1989631"/>
            <a:ext cx="566186" cy="5661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7866994" y="3145907"/>
            <a:ext cx="566186" cy="5661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0288" y="3253408"/>
            <a:ext cx="1201391" cy="26893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defRPr/>
            </a:pPr>
            <a:endParaRPr lang="ko-KR" altLang="en-US" sz="1200" b="1">
              <a:latin typeface="Open Sans"/>
              <a:ea typeface="Open Sans"/>
              <a:cs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1196" y="2073381"/>
            <a:ext cx="2749906" cy="48838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프로젝트 주제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프로젝트 구조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프로젝트 개요</a:t>
            </a:r>
          </a:p>
          <a:p>
            <a:pPr algn="r">
              <a:lnSpc>
                <a:spcPct val="130000"/>
              </a:lnSpc>
              <a:defRPr/>
            </a:pP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컨셉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훈련 내용과의 관련성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개발환경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8" name="Oval 17"/>
          <p:cNvSpPr/>
          <p:nvPr/>
        </p:nvSpPr>
        <p:spPr>
          <a:xfrm>
            <a:off x="5088302" y="2422339"/>
            <a:ext cx="2001078" cy="2001078"/>
          </a:xfrm>
          <a:prstGeom prst="ellipse">
            <a:avLst/>
          </a:prstGeom>
          <a:solidFill>
            <a:srgbClr val="446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19998" anchor="ctr"/>
          <a:lstStyle/>
          <a:p>
            <a:pPr algn="ctr">
              <a:defRPr/>
            </a:pPr>
            <a:r>
              <a:rPr lang="en-US" altLang="ko-KR" sz="1200" b="1">
                <a:latin typeface="Open Sans"/>
                <a:ea typeface="Open Sans"/>
                <a:cs typeface="Open Sans"/>
              </a:rPr>
              <a:t>  CONTENTS</a:t>
            </a:r>
          </a:p>
        </p:txBody>
      </p:sp>
      <p:sp>
        <p:nvSpPr>
          <p:cNvPr id="19" name="Freeform 1361"/>
          <p:cNvSpPr>
            <a:spLocks noEditPoints="1"/>
          </p:cNvSpPr>
          <p:nvPr/>
        </p:nvSpPr>
        <p:spPr>
          <a:xfrm>
            <a:off x="5828106" y="2901832"/>
            <a:ext cx="546100" cy="550863"/>
          </a:xfrm>
          <a:custGeom>
            <a:avLst/>
            <a:gdLst>
              <a:gd name="T0" fmla="*/ 80 w 160"/>
              <a:gd name="T1" fmla="*/ 121 h 160"/>
              <a:gd name="T2" fmla="*/ 80 w 160"/>
              <a:gd name="T3" fmla="*/ 116 h 160"/>
              <a:gd name="T4" fmla="*/ 116 w 160"/>
              <a:gd name="T5" fmla="*/ 80 h 160"/>
              <a:gd name="T6" fmla="*/ 146 w 160"/>
              <a:gd name="T7" fmla="*/ 62 h 160"/>
              <a:gd name="T8" fmla="*/ 146 w 160"/>
              <a:gd name="T9" fmla="*/ 36 h 160"/>
              <a:gd name="T10" fmla="*/ 118 w 160"/>
              <a:gd name="T11" fmla="*/ 17 h 160"/>
              <a:gd name="T12" fmla="*/ 98 w 160"/>
              <a:gd name="T13" fmla="*/ 8 h 160"/>
              <a:gd name="T14" fmla="*/ 62 w 160"/>
              <a:gd name="T15" fmla="*/ 8 h 160"/>
              <a:gd name="T16" fmla="*/ 42 w 160"/>
              <a:gd name="T17" fmla="*/ 17 h 160"/>
              <a:gd name="T18" fmla="*/ 14 w 160"/>
              <a:gd name="T19" fmla="*/ 36 h 160"/>
              <a:gd name="T20" fmla="*/ 14 w 160"/>
              <a:gd name="T21" fmla="*/ 62 h 160"/>
              <a:gd name="T22" fmla="*/ 0 w 160"/>
              <a:gd name="T23" fmla="*/ 90 h 160"/>
              <a:gd name="T24" fmla="*/ 21 w 160"/>
              <a:gd name="T25" fmla="*/ 114 h 160"/>
              <a:gd name="T26" fmla="*/ 17 w 160"/>
              <a:gd name="T27" fmla="*/ 130 h 160"/>
              <a:gd name="T28" fmla="*/ 46 w 160"/>
              <a:gd name="T29" fmla="*/ 139 h 160"/>
              <a:gd name="T30" fmla="*/ 70 w 160"/>
              <a:gd name="T31" fmla="*/ 160 h 160"/>
              <a:gd name="T32" fmla="*/ 98 w 160"/>
              <a:gd name="T33" fmla="*/ 146 h 160"/>
              <a:gd name="T34" fmla="*/ 130 w 160"/>
              <a:gd name="T35" fmla="*/ 143 h 160"/>
              <a:gd name="T36" fmla="*/ 143 w 160"/>
              <a:gd name="T37" fmla="*/ 118 h 160"/>
              <a:gd name="T38" fmla="*/ 152 w 160"/>
              <a:gd name="T39" fmla="*/ 98 h 160"/>
              <a:gd name="T40" fmla="*/ 152 w 160"/>
              <a:gd name="T41" fmla="*/ 62 h 160"/>
              <a:gd name="T42" fmla="*/ 141 w 160"/>
              <a:gd name="T43" fmla="*/ 92 h 160"/>
              <a:gd name="T44" fmla="*/ 132 w 160"/>
              <a:gd name="T45" fmla="*/ 115 h 160"/>
              <a:gd name="T46" fmla="*/ 126 w 160"/>
              <a:gd name="T47" fmla="*/ 139 h 160"/>
              <a:gd name="T48" fmla="*/ 113 w 160"/>
              <a:gd name="T49" fmla="*/ 133 h 160"/>
              <a:gd name="T50" fmla="*/ 92 w 160"/>
              <a:gd name="T51" fmla="*/ 152 h 160"/>
              <a:gd name="T52" fmla="*/ 68 w 160"/>
              <a:gd name="T53" fmla="*/ 152 h 160"/>
              <a:gd name="T54" fmla="*/ 47 w 160"/>
              <a:gd name="T55" fmla="*/ 133 h 160"/>
              <a:gd name="T56" fmla="*/ 34 w 160"/>
              <a:gd name="T57" fmla="*/ 139 h 160"/>
              <a:gd name="T58" fmla="*/ 28 w 160"/>
              <a:gd name="T59" fmla="*/ 115 h 160"/>
              <a:gd name="T60" fmla="*/ 19 w 160"/>
              <a:gd name="T61" fmla="*/ 92 h 160"/>
              <a:gd name="T62" fmla="*/ 6 w 160"/>
              <a:gd name="T63" fmla="*/ 70 h 160"/>
              <a:gd name="T64" fmla="*/ 19 w 160"/>
              <a:gd name="T65" fmla="*/ 66 h 160"/>
              <a:gd name="T66" fmla="*/ 21 w 160"/>
              <a:gd name="T67" fmla="*/ 38 h 160"/>
              <a:gd name="T68" fmla="*/ 38 w 160"/>
              <a:gd name="T69" fmla="*/ 21 h 160"/>
              <a:gd name="T70" fmla="*/ 66 w 160"/>
              <a:gd name="T71" fmla="*/ 19 h 160"/>
              <a:gd name="T72" fmla="*/ 70 w 160"/>
              <a:gd name="T73" fmla="*/ 6 h 160"/>
              <a:gd name="T74" fmla="*/ 92 w 160"/>
              <a:gd name="T75" fmla="*/ 19 h 160"/>
              <a:gd name="T76" fmla="*/ 115 w 160"/>
              <a:gd name="T77" fmla="*/ 28 h 160"/>
              <a:gd name="T78" fmla="*/ 139 w 160"/>
              <a:gd name="T79" fmla="*/ 34 h 160"/>
              <a:gd name="T80" fmla="*/ 133 w 160"/>
              <a:gd name="T81" fmla="*/ 47 h 160"/>
              <a:gd name="T82" fmla="*/ 152 w 160"/>
              <a:gd name="T83" fmla="*/ 68 h 160"/>
              <a:gd name="T84" fmla="*/ 80 w 160"/>
              <a:gd name="T85" fmla="*/ 50 h 160"/>
              <a:gd name="T86" fmla="*/ 110 w 160"/>
              <a:gd name="T87" fmla="*/ 80 h 160"/>
              <a:gd name="T88" fmla="*/ 56 w 160"/>
              <a:gd name="T89" fmla="*/ 80 h 160"/>
              <a:gd name="T90" fmla="*/ 80 w 160"/>
              <a:gd name="T91" fmla="*/ 10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0" h="160">
                <a:moveTo>
                  <a:pt x="80" y="39"/>
                </a:moveTo>
                <a:cubicBezTo>
                  <a:pt x="57" y="39"/>
                  <a:pt x="39" y="57"/>
                  <a:pt x="39" y="80"/>
                </a:cubicBezTo>
                <a:cubicBezTo>
                  <a:pt x="39" y="103"/>
                  <a:pt x="57" y="121"/>
                  <a:pt x="80" y="121"/>
                </a:cubicBezTo>
                <a:cubicBezTo>
                  <a:pt x="103" y="121"/>
                  <a:pt x="121" y="103"/>
                  <a:pt x="121" y="80"/>
                </a:cubicBezTo>
                <a:cubicBezTo>
                  <a:pt x="121" y="57"/>
                  <a:pt x="103" y="39"/>
                  <a:pt x="80" y="39"/>
                </a:cubicBezTo>
                <a:close/>
                <a:moveTo>
                  <a:pt x="80" y="116"/>
                </a:moveTo>
                <a:cubicBezTo>
                  <a:pt x="60" y="116"/>
                  <a:pt x="44" y="100"/>
                  <a:pt x="44" y="80"/>
                </a:cubicBezTo>
                <a:cubicBezTo>
                  <a:pt x="44" y="60"/>
                  <a:pt x="60" y="44"/>
                  <a:pt x="80" y="44"/>
                </a:cubicBezTo>
                <a:cubicBezTo>
                  <a:pt x="100" y="44"/>
                  <a:pt x="116" y="60"/>
                  <a:pt x="116" y="80"/>
                </a:cubicBezTo>
                <a:cubicBezTo>
                  <a:pt x="116" y="100"/>
                  <a:pt x="100" y="116"/>
                  <a:pt x="80" y="116"/>
                </a:cubicBezTo>
                <a:close/>
                <a:moveTo>
                  <a:pt x="152" y="62"/>
                </a:moveTo>
                <a:quadBezTo>
                  <a:pt x="146" y="62"/>
                  <a:pt x="146" y="62"/>
                </a:quadBezTo>
                <a:cubicBezTo>
                  <a:pt x="144" y="57"/>
                  <a:pt x="142" y="51"/>
                  <a:pt x="139" y="46"/>
                </a:cubicBezTo>
                <a:quadBezTo>
                  <a:pt x="143" y="42"/>
                  <a:pt x="143" y="42"/>
                </a:quadBezTo>
                <a:cubicBezTo>
                  <a:pt x="145" y="40"/>
                  <a:pt x="146" y="38"/>
                  <a:pt x="146" y="36"/>
                </a:cubicBezTo>
                <a:cubicBezTo>
                  <a:pt x="146" y="34"/>
                  <a:pt x="145" y="32"/>
                  <a:pt x="143" y="30"/>
                </a:cubicBezTo>
                <a:quadBezTo>
                  <a:pt x="130" y="17"/>
                  <a:pt x="130" y="17"/>
                </a:quadBezTo>
                <a:cubicBezTo>
                  <a:pt x="127" y="14"/>
                  <a:pt x="121" y="14"/>
                  <a:pt x="118" y="17"/>
                </a:cubicBezTo>
                <a:quadBezTo>
                  <a:pt x="114" y="21"/>
                  <a:pt x="114" y="21"/>
                </a:quadBezTo>
                <a:cubicBezTo>
                  <a:pt x="109" y="18"/>
                  <a:pt x="103" y="16"/>
                  <a:pt x="98" y="14"/>
                </a:cubicBezTo>
                <a:quadBezTo>
                  <a:pt x="98" y="8"/>
                  <a:pt x="98" y="8"/>
                </a:quadBezTo>
                <a:cubicBezTo>
                  <a:pt x="98" y="4"/>
                  <a:pt x="94" y="0"/>
                  <a:pt x="90" y="0"/>
                </a:cubicBezTo>
                <a:quadBezTo>
                  <a:pt x="70" y="0"/>
                  <a:pt x="70" y="0"/>
                </a:quadBezTo>
                <a:cubicBezTo>
                  <a:pt x="66" y="0"/>
                  <a:pt x="62" y="4"/>
                  <a:pt x="62" y="8"/>
                </a:cubicBezTo>
                <a:quadBezTo>
                  <a:pt x="62" y="14"/>
                  <a:pt x="62" y="14"/>
                </a:quadBezTo>
                <a:cubicBezTo>
                  <a:pt x="57" y="16"/>
                  <a:pt x="51" y="18"/>
                  <a:pt x="46" y="21"/>
                </a:cubicBezTo>
                <a:quadBezTo>
                  <a:pt x="42" y="17"/>
                  <a:pt x="42" y="17"/>
                </a:quadBezTo>
                <a:cubicBezTo>
                  <a:pt x="39" y="14"/>
                  <a:pt x="33" y="14"/>
                  <a:pt x="30" y="17"/>
                </a:cubicBezTo>
                <a:quadBezTo>
                  <a:pt x="17" y="30"/>
                  <a:pt x="17" y="30"/>
                </a:quadBezTo>
                <a:cubicBezTo>
                  <a:pt x="15" y="32"/>
                  <a:pt x="14" y="34"/>
                  <a:pt x="14" y="36"/>
                </a:cubicBezTo>
                <a:cubicBezTo>
                  <a:pt x="14" y="38"/>
                  <a:pt x="15" y="40"/>
                  <a:pt x="17" y="42"/>
                </a:cubicBezTo>
                <a:quadBezTo>
                  <a:pt x="21" y="46"/>
                  <a:pt x="21" y="46"/>
                </a:quadBezTo>
                <a:cubicBezTo>
                  <a:pt x="18" y="51"/>
                  <a:pt x="16" y="57"/>
                  <a:pt x="14" y="62"/>
                </a:cubicBezTo>
                <a:quadBezTo>
                  <a:pt x="8" y="62"/>
                  <a:pt x="8" y="62"/>
                </a:quadBezTo>
                <a:cubicBezTo>
                  <a:pt x="4" y="62"/>
                  <a:pt x="0" y="66"/>
                  <a:pt x="0" y="70"/>
                </a:cubicBezTo>
                <a:quadBezTo>
                  <a:pt x="0" y="90"/>
                  <a:pt x="0" y="90"/>
                </a:quadBezTo>
                <a:cubicBezTo>
                  <a:pt x="0" y="94"/>
                  <a:pt x="4" y="98"/>
                  <a:pt x="8" y="98"/>
                </a:cubicBezTo>
                <a:quadBezTo>
                  <a:pt x="14" y="98"/>
                  <a:pt x="14" y="98"/>
                </a:quadBezTo>
                <a:cubicBezTo>
                  <a:pt x="16" y="103"/>
                  <a:pt x="18" y="109"/>
                  <a:pt x="21" y="114"/>
                </a:cubicBezTo>
                <a:quadBezTo>
                  <a:pt x="17" y="118"/>
                  <a:pt x="17" y="118"/>
                </a:quadBezTo>
                <a:cubicBezTo>
                  <a:pt x="15" y="120"/>
                  <a:pt x="14" y="122"/>
                  <a:pt x="14" y="124"/>
                </a:cubicBezTo>
                <a:cubicBezTo>
                  <a:pt x="14" y="126"/>
                  <a:pt x="15" y="128"/>
                  <a:pt x="17" y="130"/>
                </a:cubicBezTo>
                <a:quadBezTo>
                  <a:pt x="30" y="143"/>
                  <a:pt x="30" y="143"/>
                </a:quadBezTo>
                <a:cubicBezTo>
                  <a:pt x="33" y="146"/>
                  <a:pt x="39" y="146"/>
                  <a:pt x="42" y="143"/>
                </a:cubicBezTo>
                <a:quadBezTo>
                  <a:pt x="46" y="139"/>
                  <a:pt x="46" y="139"/>
                </a:quadBezTo>
                <a:cubicBezTo>
                  <a:pt x="51" y="142"/>
                  <a:pt x="57" y="144"/>
                  <a:pt x="62" y="146"/>
                </a:cubicBezTo>
                <a:quadBezTo>
                  <a:pt x="62" y="152"/>
                  <a:pt x="62" y="152"/>
                </a:quadBezTo>
                <a:cubicBezTo>
                  <a:pt x="62" y="156"/>
                  <a:pt x="66" y="160"/>
                  <a:pt x="70" y="160"/>
                </a:cubicBezTo>
                <a:quadBezTo>
                  <a:pt x="90" y="160"/>
                  <a:pt x="90" y="160"/>
                </a:quadBezTo>
                <a:cubicBezTo>
                  <a:pt x="94" y="160"/>
                  <a:pt x="98" y="156"/>
                  <a:pt x="98" y="152"/>
                </a:cubicBezTo>
                <a:quadBezTo>
                  <a:pt x="98" y="146"/>
                  <a:pt x="98" y="146"/>
                </a:quadBezTo>
                <a:cubicBezTo>
                  <a:pt x="103" y="144"/>
                  <a:pt x="109" y="142"/>
                  <a:pt x="114" y="139"/>
                </a:cubicBezTo>
                <a:quadBezTo>
                  <a:pt x="118" y="143"/>
                  <a:pt x="118" y="143"/>
                </a:quadBezTo>
                <a:cubicBezTo>
                  <a:pt x="121" y="146"/>
                  <a:pt x="127" y="146"/>
                  <a:pt x="130" y="143"/>
                </a:cubicBezTo>
                <a:quadBezTo>
                  <a:pt x="143" y="130"/>
                  <a:pt x="143" y="130"/>
                </a:quadBezTo>
                <a:cubicBezTo>
                  <a:pt x="145" y="128"/>
                  <a:pt x="146" y="126"/>
                  <a:pt x="146" y="124"/>
                </a:cubicBezTo>
                <a:cubicBezTo>
                  <a:pt x="146" y="122"/>
                  <a:pt x="145" y="120"/>
                  <a:pt x="143" y="118"/>
                </a:cubicBezTo>
                <a:quadBezTo>
                  <a:pt x="139" y="114"/>
                  <a:pt x="139" y="114"/>
                </a:quadBezTo>
                <a:cubicBezTo>
                  <a:pt x="142" y="109"/>
                  <a:pt x="144" y="103"/>
                  <a:pt x="146" y="98"/>
                </a:cubicBezTo>
                <a:quadBezTo>
                  <a:pt x="152" y="98"/>
                  <a:pt x="152" y="98"/>
                </a:quadBezTo>
                <a:cubicBezTo>
                  <a:pt x="156" y="98"/>
                  <a:pt x="160" y="94"/>
                  <a:pt x="160" y="90"/>
                </a:cubicBezTo>
                <a:quadBezTo>
                  <a:pt x="160" y="70"/>
                  <a:pt x="160" y="70"/>
                </a:quadBezTo>
                <a:cubicBezTo>
                  <a:pt x="160" y="66"/>
                  <a:pt x="156" y="62"/>
                  <a:pt x="152" y="62"/>
                </a:cubicBezTo>
                <a:close/>
                <a:moveTo>
                  <a:pt x="154" y="90"/>
                </a:moveTo>
                <a:cubicBezTo>
                  <a:pt x="154" y="91"/>
                  <a:pt x="153" y="92"/>
                  <a:pt x="152" y="92"/>
                </a:cubicBezTo>
                <a:quadBezTo>
                  <a:pt x="141" y="92"/>
                  <a:pt x="141" y="92"/>
                </a:quadBezTo>
                <a:quadBezTo>
                  <a:pt x="141" y="94"/>
                  <a:pt x="141" y="94"/>
                </a:quadBezTo>
                <a:cubicBezTo>
                  <a:pt x="139" y="101"/>
                  <a:pt x="136" y="107"/>
                  <a:pt x="133" y="113"/>
                </a:cubicBezTo>
                <a:quadBezTo>
                  <a:pt x="132" y="115"/>
                  <a:pt x="132" y="115"/>
                </a:quadBezTo>
                <a:quadBezTo>
                  <a:pt x="139" y="122"/>
                  <a:pt x="139" y="122"/>
                </a:quadBezTo>
                <a:cubicBezTo>
                  <a:pt x="140" y="123"/>
                  <a:pt x="140" y="125"/>
                  <a:pt x="139" y="126"/>
                </a:cubicBezTo>
                <a:quadBezTo>
                  <a:pt x="126" y="139"/>
                  <a:pt x="126" y="139"/>
                </a:quadBezTo>
                <a:cubicBezTo>
                  <a:pt x="125" y="140"/>
                  <a:pt x="123" y="140"/>
                  <a:pt x="122" y="139"/>
                </a:cubicBezTo>
                <a:quadBezTo>
                  <a:pt x="115" y="132"/>
                  <a:pt x="115" y="132"/>
                </a:quadBezTo>
                <a:quadBezTo>
                  <a:pt x="113" y="133"/>
                  <a:pt x="113" y="133"/>
                </a:quadBezTo>
                <a:cubicBezTo>
                  <a:pt x="107" y="136"/>
                  <a:pt x="101" y="139"/>
                  <a:pt x="94" y="141"/>
                </a:cubicBezTo>
                <a:quadBezTo>
                  <a:pt x="92" y="141"/>
                  <a:pt x="92" y="141"/>
                </a:quadBezTo>
                <a:quadBezTo>
                  <a:pt x="92" y="152"/>
                  <a:pt x="92" y="152"/>
                </a:quadBezTo>
                <a:cubicBezTo>
                  <a:pt x="92" y="153"/>
                  <a:pt x="91" y="154"/>
                  <a:pt x="90" y="154"/>
                </a:cubicBezTo>
                <a:quadBezTo>
                  <a:pt x="70" y="154"/>
                  <a:pt x="70" y="154"/>
                </a:quadBezTo>
                <a:cubicBezTo>
                  <a:pt x="69" y="154"/>
                  <a:pt x="68" y="153"/>
                  <a:pt x="68" y="152"/>
                </a:cubicBezTo>
                <a:quadBezTo>
                  <a:pt x="68" y="141"/>
                  <a:pt x="68" y="141"/>
                </a:quadBezTo>
                <a:quadBezTo>
                  <a:pt x="66" y="141"/>
                  <a:pt x="66" y="141"/>
                </a:quadBezTo>
                <a:cubicBezTo>
                  <a:pt x="59" y="139"/>
                  <a:pt x="53" y="136"/>
                  <a:pt x="47" y="133"/>
                </a:cubicBezTo>
                <a:quadBezTo>
                  <a:pt x="45" y="132"/>
                  <a:pt x="45" y="132"/>
                </a:quadBezTo>
                <a:quadBezTo>
                  <a:pt x="38" y="139"/>
                  <a:pt x="38" y="139"/>
                </a:quadBezTo>
                <a:cubicBezTo>
                  <a:pt x="37" y="140"/>
                  <a:pt x="35" y="140"/>
                  <a:pt x="34" y="139"/>
                </a:cubicBezTo>
                <a:quadBezTo>
                  <a:pt x="21" y="126"/>
                  <a:pt x="21" y="126"/>
                </a:quadBezTo>
                <a:cubicBezTo>
                  <a:pt x="20" y="125"/>
                  <a:pt x="20" y="123"/>
                  <a:pt x="21" y="122"/>
                </a:cubicBezTo>
                <a:quadBezTo>
                  <a:pt x="28" y="115"/>
                  <a:pt x="28" y="115"/>
                </a:quadBezTo>
                <a:quadBezTo>
                  <a:pt x="27" y="113"/>
                  <a:pt x="27" y="113"/>
                </a:quadBezTo>
                <a:cubicBezTo>
                  <a:pt x="24" y="107"/>
                  <a:pt x="21" y="101"/>
                  <a:pt x="19" y="94"/>
                </a:cubicBezTo>
                <a:quadBezTo>
                  <a:pt x="19" y="92"/>
                  <a:pt x="19" y="92"/>
                </a:quadBezTo>
                <a:quadBezTo>
                  <a:pt x="8" y="92"/>
                  <a:pt x="8" y="92"/>
                </a:quadBezTo>
                <a:cubicBezTo>
                  <a:pt x="7" y="92"/>
                  <a:pt x="6" y="91"/>
                  <a:pt x="6" y="90"/>
                </a:cubicBezTo>
                <a:quadBezTo>
                  <a:pt x="6" y="70"/>
                  <a:pt x="6" y="70"/>
                </a:quadBezTo>
                <a:cubicBezTo>
                  <a:pt x="6" y="69"/>
                  <a:pt x="7" y="68"/>
                  <a:pt x="8" y="68"/>
                </a:cubicBezTo>
                <a:quadBezTo>
                  <a:pt x="19" y="68"/>
                  <a:pt x="19" y="68"/>
                </a:quadBezTo>
                <a:quadBezTo>
                  <a:pt x="19" y="66"/>
                  <a:pt x="19" y="66"/>
                </a:quadBezTo>
                <a:cubicBezTo>
                  <a:pt x="21" y="59"/>
                  <a:pt x="24" y="53"/>
                  <a:pt x="27" y="47"/>
                </a:cubicBezTo>
                <a:quadBezTo>
                  <a:pt x="28" y="45"/>
                  <a:pt x="28" y="45"/>
                </a:quadBezTo>
                <a:quadBezTo>
                  <a:pt x="21" y="38"/>
                  <a:pt x="21" y="38"/>
                </a:quadBezTo>
                <a:cubicBezTo>
                  <a:pt x="20" y="37"/>
                  <a:pt x="20" y="35"/>
                  <a:pt x="21" y="34"/>
                </a:cubicBezTo>
                <a:quadBezTo>
                  <a:pt x="34" y="21"/>
                  <a:pt x="34" y="21"/>
                </a:quadBezTo>
                <a:cubicBezTo>
                  <a:pt x="35" y="20"/>
                  <a:pt x="37" y="20"/>
                  <a:pt x="38" y="21"/>
                </a:cubicBezTo>
                <a:quadBezTo>
                  <a:pt x="45" y="28"/>
                  <a:pt x="45" y="28"/>
                </a:quadBezTo>
                <a:quadBezTo>
                  <a:pt x="47" y="27"/>
                  <a:pt x="47" y="27"/>
                </a:quadBezTo>
                <a:cubicBezTo>
                  <a:pt x="53" y="24"/>
                  <a:pt x="59" y="21"/>
                  <a:pt x="66" y="19"/>
                </a:cubicBezTo>
                <a:quadBezTo>
                  <a:pt x="68" y="19"/>
                  <a:pt x="68" y="19"/>
                </a:quadBezTo>
                <a:quadBezTo>
                  <a:pt x="68" y="8"/>
                  <a:pt x="68" y="8"/>
                </a:quadBezTo>
                <a:cubicBezTo>
                  <a:pt x="68" y="7"/>
                  <a:pt x="69" y="6"/>
                  <a:pt x="70" y="6"/>
                </a:cubicBezTo>
                <a:quadBezTo>
                  <a:pt x="90" y="6"/>
                  <a:pt x="90" y="6"/>
                </a:quadBezTo>
                <a:cubicBezTo>
                  <a:pt x="91" y="6"/>
                  <a:pt x="92" y="7"/>
                  <a:pt x="92" y="8"/>
                </a:cubicBezTo>
                <a:quadBezTo>
                  <a:pt x="92" y="19"/>
                  <a:pt x="92" y="19"/>
                </a:quadBezTo>
                <a:quadBezTo>
                  <a:pt x="94" y="19"/>
                  <a:pt x="94" y="19"/>
                </a:quadBezTo>
                <a:cubicBezTo>
                  <a:pt x="101" y="21"/>
                  <a:pt x="107" y="24"/>
                  <a:pt x="113" y="27"/>
                </a:cubicBezTo>
                <a:quadBezTo>
                  <a:pt x="115" y="28"/>
                  <a:pt x="115" y="28"/>
                </a:quadBezTo>
                <a:quadBezTo>
                  <a:pt x="122" y="21"/>
                  <a:pt x="122" y="21"/>
                </a:quadBezTo>
                <a:cubicBezTo>
                  <a:pt x="123" y="20"/>
                  <a:pt x="125" y="20"/>
                  <a:pt x="126" y="21"/>
                </a:cubicBezTo>
                <a:quadBezTo>
                  <a:pt x="139" y="34"/>
                  <a:pt x="139" y="34"/>
                </a:quadBezTo>
                <a:cubicBezTo>
                  <a:pt x="140" y="35"/>
                  <a:pt x="140" y="37"/>
                  <a:pt x="139" y="38"/>
                </a:cubicBezTo>
                <a:quadBezTo>
                  <a:pt x="132" y="45"/>
                  <a:pt x="132" y="45"/>
                </a:quadBezTo>
                <a:quadBezTo>
                  <a:pt x="133" y="47"/>
                  <a:pt x="133" y="47"/>
                </a:quadBezTo>
                <a:cubicBezTo>
                  <a:pt x="136" y="53"/>
                  <a:pt x="139" y="59"/>
                  <a:pt x="141" y="66"/>
                </a:cubicBezTo>
                <a:quadBezTo>
                  <a:pt x="141" y="68"/>
                  <a:pt x="141" y="68"/>
                </a:quadBezTo>
                <a:quadBezTo>
                  <a:pt x="152" y="68"/>
                  <a:pt x="152" y="68"/>
                </a:quadBezTo>
                <a:cubicBezTo>
                  <a:pt x="153" y="68"/>
                  <a:pt x="154" y="69"/>
                  <a:pt x="154" y="70"/>
                </a:cubicBezTo>
                <a:lnTo>
                  <a:pt x="154" y="90"/>
                </a:lnTo>
                <a:close/>
                <a:moveTo>
                  <a:pt x="80" y="50"/>
                </a:moveTo>
                <a:cubicBezTo>
                  <a:pt x="64" y="50"/>
                  <a:pt x="50" y="64"/>
                  <a:pt x="50" y="80"/>
                </a:cubicBezTo>
                <a:cubicBezTo>
                  <a:pt x="50" y="96"/>
                  <a:pt x="64" y="110"/>
                  <a:pt x="80" y="110"/>
                </a:cubicBezTo>
                <a:cubicBezTo>
                  <a:pt x="96" y="110"/>
                  <a:pt x="110" y="96"/>
                  <a:pt x="110" y="80"/>
                </a:cubicBezTo>
                <a:cubicBezTo>
                  <a:pt x="110" y="64"/>
                  <a:pt x="96" y="50"/>
                  <a:pt x="80" y="50"/>
                </a:cubicBezTo>
                <a:close/>
                <a:moveTo>
                  <a:pt x="80" y="104"/>
                </a:moveTo>
                <a:cubicBezTo>
                  <a:pt x="67" y="104"/>
                  <a:pt x="56" y="93"/>
                  <a:pt x="56" y="80"/>
                </a:cubicBezTo>
                <a:cubicBezTo>
                  <a:pt x="56" y="67"/>
                  <a:pt x="67" y="56"/>
                  <a:pt x="80" y="56"/>
                </a:cubicBezTo>
                <a:cubicBezTo>
                  <a:pt x="93" y="56"/>
                  <a:pt x="104" y="67"/>
                  <a:pt x="104" y="80"/>
                </a:cubicBezTo>
                <a:cubicBezTo>
                  <a:pt x="104" y="93"/>
                  <a:pt x="93" y="104"/>
                  <a:pt x="80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cxnSp>
        <p:nvCxnSpPr>
          <p:cNvPr id="32" name="Straight Connector 24"/>
          <p:cNvCxnSpPr/>
          <p:nvPr/>
        </p:nvCxnSpPr>
        <p:spPr>
          <a:xfrm flipV="1">
            <a:off x="3933825" y="4423417"/>
            <a:ext cx="1073181" cy="56618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6"/>
          <p:cNvSpPr/>
          <p:nvPr/>
        </p:nvSpPr>
        <p:spPr>
          <a:xfrm>
            <a:off x="4201993" y="4423417"/>
            <a:ext cx="566186" cy="5661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5</a:t>
            </a:r>
          </a:p>
        </p:txBody>
      </p:sp>
      <p:sp>
        <p:nvSpPr>
          <p:cNvPr id="34" name="TextBox 14"/>
          <p:cNvSpPr txBox="1"/>
          <p:nvPr/>
        </p:nvSpPr>
        <p:spPr>
          <a:xfrm>
            <a:off x="6985978" y="821288"/>
            <a:ext cx="2041271" cy="3937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/>
                <a:ea typeface="한컴 윤고딕 240"/>
                <a:cs typeface="맑은 고딕 Semilight"/>
              </a:rPr>
              <a:t>팀 구성 및 역할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한컴 윤고딕 240"/>
              <a:ea typeface="한컴 윤고딕 240"/>
              <a:cs typeface="맑은 고딕 Semilight"/>
            </a:endParaRPr>
          </a:p>
        </p:txBody>
      </p:sp>
      <p:sp>
        <p:nvSpPr>
          <p:cNvPr id="36" name="TextBox 14"/>
          <p:cNvSpPr txBox="1"/>
          <p:nvPr/>
        </p:nvSpPr>
        <p:spPr>
          <a:xfrm>
            <a:off x="2346254" y="1595701"/>
            <a:ext cx="1839509" cy="3939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/>
                <a:ea typeface="한컴 윤고딕 240"/>
                <a:cs typeface="맑은 고딕 Semilight"/>
              </a:rPr>
              <a:t>프로젝트 배경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한컴 윤고딕 240"/>
              <a:ea typeface="한컴 윤고딕 240"/>
              <a:cs typeface="맑은 고딕 Semilight"/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8534345" y="2994037"/>
            <a:ext cx="2071436" cy="39384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/>
                <a:ea typeface="한컴 윤고딕 240"/>
                <a:cs typeface="맑은 고딕 Semilight"/>
              </a:rPr>
              <a:t>수행절차 및 방법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한컴 윤고딕 240"/>
              <a:ea typeface="한컴 윤고딕 240"/>
              <a:cs typeface="맑은 고딕 Semiligh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7286660" y="5361266"/>
            <a:ext cx="2611073" cy="39475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/>
                <a:ea typeface="한컴 윤고딕 240"/>
                <a:cs typeface="맑은 고딕 Semilight"/>
              </a:rPr>
              <a:t>수행결과 및 시연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한컴 윤고딕 240"/>
              <a:ea typeface="한컴 윤고딕 240"/>
              <a:cs typeface="맑은 고딕 Semilight"/>
            </a:endParaRPr>
          </a:p>
        </p:txBody>
      </p:sp>
      <p:sp>
        <p:nvSpPr>
          <p:cNvPr id="39" name="TextBox 14"/>
          <p:cNvSpPr txBox="1"/>
          <p:nvPr/>
        </p:nvSpPr>
        <p:spPr>
          <a:xfrm>
            <a:off x="3118641" y="4582558"/>
            <a:ext cx="839063" cy="39302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20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/>
                <a:ea typeface="한컴 윤고딕 240"/>
                <a:cs typeface="맑은 고딕 Semilight"/>
              </a:rPr>
              <a:t>느낀점</a:t>
            </a:r>
            <a:endParaRPr lang="ko-KR" altLang="en-US" sz="20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한컴 윤고딕 240"/>
              <a:ea typeface="한컴 윤고딕 240"/>
              <a:cs typeface="맑은 고딕 Semilight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1411360" y="5075727"/>
            <a:ext cx="2752629" cy="29094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팀원별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프로젝트 수행 후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느낀점</a:t>
            </a:r>
            <a:endParaRPr lang="ko-KR" altLang="en-US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6451076" y="1304464"/>
            <a:ext cx="2749907" cy="28809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훈련생별로 주도적으로 참여한 부분</a:t>
            </a:r>
          </a:p>
        </p:txBody>
      </p:sp>
      <p:sp>
        <p:nvSpPr>
          <p:cNvPr id="42" name="TextBox 13"/>
          <p:cNvSpPr txBox="1"/>
          <p:nvPr/>
        </p:nvSpPr>
        <p:spPr>
          <a:xfrm>
            <a:off x="8134415" y="3494845"/>
            <a:ext cx="1377756" cy="28809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수행과정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WBS</a:t>
            </a:r>
          </a:p>
        </p:txBody>
      </p:sp>
      <p:sp>
        <p:nvSpPr>
          <p:cNvPr id="43" name="TextBox 13"/>
          <p:cNvSpPr txBox="1"/>
          <p:nvPr/>
        </p:nvSpPr>
        <p:spPr>
          <a:xfrm>
            <a:off x="6326270" y="5905510"/>
            <a:ext cx="3047986" cy="28793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프로젝트 결과물이 도출된 세부적 과정과 시연</a:t>
            </a:r>
          </a:p>
        </p:txBody>
      </p:sp>
      <p:cxnSp>
        <p:nvCxnSpPr>
          <p:cNvPr id="28" name="Straight Connector 7">
            <a:extLst>
              <a:ext uri="{FF2B5EF4-FFF2-40B4-BE49-F238E27FC236}">
                <a16:creationId xmlns:a16="http://schemas.microsoft.com/office/drawing/2014/main" id="{76F5C1B2-47B7-4DD9-B284-9B74D122D307}"/>
              </a:ext>
            </a:extLst>
          </p:cNvPr>
          <p:cNvCxnSpPr>
            <a:cxnSpLocks/>
          </p:cNvCxnSpPr>
          <p:nvPr/>
        </p:nvCxnSpPr>
        <p:spPr>
          <a:xfrm flipV="1">
            <a:off x="2108891" y="1998454"/>
            <a:ext cx="1833921" cy="1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7">
            <a:extLst>
              <a:ext uri="{FF2B5EF4-FFF2-40B4-BE49-F238E27FC236}">
                <a16:creationId xmlns:a16="http://schemas.microsoft.com/office/drawing/2014/main" id="{4C9EDDC6-0F16-4A75-BA2B-AC33F47C955C}"/>
              </a:ext>
            </a:extLst>
          </p:cNvPr>
          <p:cNvCxnSpPr>
            <a:cxnSpLocks/>
          </p:cNvCxnSpPr>
          <p:nvPr/>
        </p:nvCxnSpPr>
        <p:spPr>
          <a:xfrm flipV="1">
            <a:off x="6972535" y="1215017"/>
            <a:ext cx="1949523" cy="4188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7">
            <a:extLst>
              <a:ext uri="{FF2B5EF4-FFF2-40B4-BE49-F238E27FC236}">
                <a16:creationId xmlns:a16="http://schemas.microsoft.com/office/drawing/2014/main" id="{F358FB5F-004A-4679-BBAF-D619C2ACE55E}"/>
              </a:ext>
            </a:extLst>
          </p:cNvPr>
          <p:cNvCxnSpPr>
            <a:cxnSpLocks/>
          </p:cNvCxnSpPr>
          <p:nvPr/>
        </p:nvCxnSpPr>
        <p:spPr>
          <a:xfrm>
            <a:off x="8601143" y="3387878"/>
            <a:ext cx="2004638" cy="12790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7">
            <a:extLst>
              <a:ext uri="{FF2B5EF4-FFF2-40B4-BE49-F238E27FC236}">
                <a16:creationId xmlns:a16="http://schemas.microsoft.com/office/drawing/2014/main" id="{E7A9E80D-F42C-4B75-B85B-20749710B865}"/>
              </a:ext>
            </a:extLst>
          </p:cNvPr>
          <p:cNvCxnSpPr>
            <a:cxnSpLocks/>
          </p:cNvCxnSpPr>
          <p:nvPr/>
        </p:nvCxnSpPr>
        <p:spPr>
          <a:xfrm>
            <a:off x="2995210" y="4994135"/>
            <a:ext cx="938724" cy="0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7">
            <a:extLst>
              <a:ext uri="{FF2B5EF4-FFF2-40B4-BE49-F238E27FC236}">
                <a16:creationId xmlns:a16="http://schemas.microsoft.com/office/drawing/2014/main" id="{01F6241A-491C-4930-A62A-5EF8864EC7E4}"/>
              </a:ext>
            </a:extLst>
          </p:cNvPr>
          <p:cNvCxnSpPr>
            <a:cxnSpLocks/>
          </p:cNvCxnSpPr>
          <p:nvPr/>
        </p:nvCxnSpPr>
        <p:spPr>
          <a:xfrm>
            <a:off x="7255627" y="5781602"/>
            <a:ext cx="2153845" cy="0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Smartphone design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5830" t="6610" r="8830" b="4030"/>
          <a:stretch>
            <a:fillRect/>
          </a:stretch>
        </p:blipFill>
        <p:spPr>
          <a:xfrm>
            <a:off x="145958" y="1517659"/>
            <a:ext cx="3821539" cy="53403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9000" t="6610" r="5650" b="4020"/>
          <a:stretch>
            <a:fillRect/>
          </a:stretch>
        </p:blipFill>
        <p:spPr>
          <a:xfrm>
            <a:off x="8225994" y="1540540"/>
            <a:ext cx="3804931" cy="53174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0A4962-8EB6-4FC1-AD98-FAC981559F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t="13284" r="19" b="1165"/>
          <a:stretch/>
        </p:blipFill>
        <p:spPr>
          <a:xfrm>
            <a:off x="4357756" y="1517659"/>
            <a:ext cx="3476487" cy="528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Face recognize  </a:t>
            </a:r>
            <a:r>
              <a:rPr lang="en-US" altLang="ko-KR" sz="5000" dirty="0"/>
              <a:t>&amp;</a:t>
            </a:r>
            <a:r>
              <a:rPr lang="en-US" altLang="ko-KR" dirty="0"/>
              <a:t>  notification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3A63B-154D-4E22-ADBB-08A3F4C93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1"/>
          <a:stretch/>
        </p:blipFill>
        <p:spPr>
          <a:xfrm>
            <a:off x="4621812" y="1941120"/>
            <a:ext cx="2948375" cy="455485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F3369AE-212F-483F-AB63-25BB62837D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8" r="312"/>
          <a:stretch/>
        </p:blipFill>
        <p:spPr>
          <a:xfrm>
            <a:off x="867751" y="1941120"/>
            <a:ext cx="3159926" cy="491688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B0F0332-F0BC-4DB5-9EEB-985F3EFE66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42" y="1941120"/>
            <a:ext cx="3316243" cy="589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8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Raspberry Pi   </a:t>
            </a:r>
            <a:r>
              <a:rPr lang="en-US" altLang="ko-KR" sz="5000" dirty="0"/>
              <a:t>&amp;</a:t>
            </a:r>
            <a:r>
              <a:rPr lang="en-US" altLang="ko-KR" dirty="0"/>
              <a:t>  Arduino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2573" y="1880158"/>
            <a:ext cx="4624170" cy="4624170"/>
          </a:xfrm>
          <a:prstGeom prst="rect">
            <a:avLst/>
          </a:prstGeom>
        </p:spPr>
      </p:pic>
      <p:pic>
        <p:nvPicPr>
          <p:cNvPr id="7" name="그림 6" descr="텍스트, 바닥, 실내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7300" y="1880158"/>
            <a:ext cx="4701836" cy="4624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4068095" y="-106532"/>
            <a:ext cx="7117769" cy="6964532"/>
          </a:xfrm>
          <a:prstGeom prst="line">
            <a:avLst/>
          </a:prstGeom>
          <a:ln w="25400">
            <a:solidFill>
              <a:srgbClr val="4467F9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84973" y="3316611"/>
            <a:ext cx="2500685" cy="5355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600" spc="300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하겠습니다</a:t>
            </a:r>
            <a:endParaRPr lang="en-US" sz="3600" spc="300" dirty="0">
              <a:solidFill>
                <a:schemeClr val="tx2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49C431-24E2-4251-803F-585700664DB6}"/>
              </a:ext>
            </a:extLst>
          </p:cNvPr>
          <p:cNvSpPr txBox="1"/>
          <p:nvPr/>
        </p:nvSpPr>
        <p:spPr>
          <a:xfrm>
            <a:off x="1882384" y="2030970"/>
            <a:ext cx="2356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200" b="1" dirty="0">
                <a:solidFill>
                  <a:srgbClr val="4467F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 연 </a:t>
            </a: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8F830B0-002E-4AD5-BE0C-74E323E86BFA}"/>
              </a:ext>
            </a:extLst>
          </p:cNvPr>
          <p:cNvSpPr/>
          <p:nvPr/>
        </p:nvSpPr>
        <p:spPr>
          <a:xfrm>
            <a:off x="338828" y="-702364"/>
            <a:ext cx="7801063" cy="7560364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E137D376-127A-4C33-8E15-F6562B339BE8}"/>
              </a:ext>
            </a:extLst>
          </p:cNvPr>
          <p:cNvSpPr/>
          <p:nvPr/>
        </p:nvSpPr>
        <p:spPr>
          <a:xfrm>
            <a:off x="588515" y="655716"/>
            <a:ext cx="3650845" cy="3652890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961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</a:t>
            </a:r>
            <a:r>
              <a:rPr lang="ko-KR" altLang="en-US" dirty="0"/>
              <a:t>애로 사항</a:t>
            </a:r>
            <a:endParaRPr lang="en-US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951E65B7-2FE2-44AE-935A-0C26F8DA6C08}"/>
              </a:ext>
            </a:extLst>
          </p:cNvPr>
          <p:cNvCxnSpPr>
            <a:cxnSpLocks/>
          </p:cNvCxnSpPr>
          <p:nvPr/>
        </p:nvCxnSpPr>
        <p:spPr>
          <a:xfrm flipV="1">
            <a:off x="942972" y="1852078"/>
            <a:ext cx="761745" cy="78635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FB146782-5B2C-456B-8FC7-99463DD4819F}"/>
              </a:ext>
            </a:extLst>
          </p:cNvPr>
          <p:cNvCxnSpPr>
            <a:cxnSpLocks/>
          </p:cNvCxnSpPr>
          <p:nvPr/>
        </p:nvCxnSpPr>
        <p:spPr>
          <a:xfrm flipV="1">
            <a:off x="942972" y="2351447"/>
            <a:ext cx="286985" cy="2869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FEF2B93F-F453-4A78-AE21-BF71CFB631A0}"/>
              </a:ext>
            </a:extLst>
          </p:cNvPr>
          <p:cNvCxnSpPr>
            <a:cxnSpLocks/>
          </p:cNvCxnSpPr>
          <p:nvPr/>
        </p:nvCxnSpPr>
        <p:spPr>
          <a:xfrm flipV="1">
            <a:off x="3391155" y="4152742"/>
            <a:ext cx="649795" cy="67442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AE9534F6-6768-4089-8AE1-0143AAE25E6D}"/>
              </a:ext>
            </a:extLst>
          </p:cNvPr>
          <p:cNvCxnSpPr>
            <a:cxnSpLocks/>
          </p:cNvCxnSpPr>
          <p:nvPr/>
        </p:nvCxnSpPr>
        <p:spPr>
          <a:xfrm flipV="1">
            <a:off x="3391155" y="4540726"/>
            <a:ext cx="286437" cy="2864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EE76AC-B62F-4AE3-8352-DB891A4D7812}"/>
              </a:ext>
            </a:extLst>
          </p:cNvPr>
          <p:cNvSpPr txBox="1"/>
          <p:nvPr/>
        </p:nvSpPr>
        <p:spPr>
          <a:xfrm>
            <a:off x="1229958" y="2460914"/>
            <a:ext cx="137758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아두이노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E75D6-081D-44BF-B46D-5C557064448F}"/>
              </a:ext>
            </a:extLst>
          </p:cNvPr>
          <p:cNvSpPr txBox="1"/>
          <p:nvPr/>
        </p:nvSpPr>
        <p:spPr>
          <a:xfrm>
            <a:off x="3677592" y="4650742"/>
            <a:ext cx="217769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라즈베리파이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 (</a:t>
            </a: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서버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5F7A0-50EA-496D-A400-9B93EE02CEE8}"/>
              </a:ext>
            </a:extLst>
          </p:cNvPr>
          <p:cNvSpPr txBox="1"/>
          <p:nvPr/>
        </p:nvSpPr>
        <p:spPr>
          <a:xfrm>
            <a:off x="3534373" y="5215150"/>
            <a:ext cx="2979029" cy="139063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얼굴 인식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라이블러리의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용량 차지로 어려움을 겪고 있음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시간적 부족으로 음성인식이 가능할 지 모르겠음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8AC65-9A0F-498F-ACC5-68ABEBA71F63}"/>
              </a:ext>
            </a:extLst>
          </p:cNvPr>
          <p:cNvSpPr txBox="1"/>
          <p:nvPr/>
        </p:nvSpPr>
        <p:spPr>
          <a:xfrm>
            <a:off x="776424" y="3044004"/>
            <a:ext cx="2765766" cy="155068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Json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으로 변환 시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용량 부족으로 전송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수신의 어려움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-&gt;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우노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사용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en-US" altLang="ko-KR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의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receive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를 놓침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전력 공급 문제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42" name="Straight Connector 9">
            <a:extLst>
              <a:ext uri="{FF2B5EF4-FFF2-40B4-BE49-F238E27FC236}">
                <a16:creationId xmlns:a16="http://schemas.microsoft.com/office/drawing/2014/main" id="{F2AA06D1-629D-40D8-B743-37462077FF5D}"/>
              </a:ext>
            </a:extLst>
          </p:cNvPr>
          <p:cNvCxnSpPr>
            <a:cxnSpLocks/>
          </p:cNvCxnSpPr>
          <p:nvPr/>
        </p:nvCxnSpPr>
        <p:spPr>
          <a:xfrm flipV="1">
            <a:off x="6289429" y="1852078"/>
            <a:ext cx="761745" cy="78635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0">
            <a:extLst>
              <a:ext uri="{FF2B5EF4-FFF2-40B4-BE49-F238E27FC236}">
                <a16:creationId xmlns:a16="http://schemas.microsoft.com/office/drawing/2014/main" id="{00EA0B9B-6025-47BA-9A1E-4162A1E0BA32}"/>
              </a:ext>
            </a:extLst>
          </p:cNvPr>
          <p:cNvCxnSpPr>
            <a:cxnSpLocks/>
          </p:cNvCxnSpPr>
          <p:nvPr/>
        </p:nvCxnSpPr>
        <p:spPr>
          <a:xfrm flipV="1">
            <a:off x="6289429" y="2351447"/>
            <a:ext cx="286985" cy="2869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3">
            <a:extLst>
              <a:ext uri="{FF2B5EF4-FFF2-40B4-BE49-F238E27FC236}">
                <a16:creationId xmlns:a16="http://schemas.microsoft.com/office/drawing/2014/main" id="{CC81894B-C102-491B-A4B8-CADEC356A052}"/>
              </a:ext>
            </a:extLst>
          </p:cNvPr>
          <p:cNvCxnSpPr>
            <a:cxnSpLocks/>
          </p:cNvCxnSpPr>
          <p:nvPr/>
        </p:nvCxnSpPr>
        <p:spPr>
          <a:xfrm flipV="1">
            <a:off x="9130838" y="4152742"/>
            <a:ext cx="649795" cy="67442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4">
            <a:extLst>
              <a:ext uri="{FF2B5EF4-FFF2-40B4-BE49-F238E27FC236}">
                <a16:creationId xmlns:a16="http://schemas.microsoft.com/office/drawing/2014/main" id="{AACC18BD-5DAD-409B-94CA-2078777564A1}"/>
              </a:ext>
            </a:extLst>
          </p:cNvPr>
          <p:cNvCxnSpPr>
            <a:cxnSpLocks/>
          </p:cNvCxnSpPr>
          <p:nvPr/>
        </p:nvCxnSpPr>
        <p:spPr>
          <a:xfrm flipV="1">
            <a:off x="9130838" y="4540726"/>
            <a:ext cx="286437" cy="2864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ECC3634-9E06-41E6-A29D-BEDED99BD1FA}"/>
              </a:ext>
            </a:extLst>
          </p:cNvPr>
          <p:cNvSpPr txBox="1"/>
          <p:nvPr/>
        </p:nvSpPr>
        <p:spPr>
          <a:xfrm>
            <a:off x="6576415" y="2460914"/>
            <a:ext cx="137758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안드로이드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DC0D2A-733E-4B8D-8438-5182C39435CD}"/>
              </a:ext>
            </a:extLst>
          </p:cNvPr>
          <p:cNvSpPr txBox="1"/>
          <p:nvPr/>
        </p:nvSpPr>
        <p:spPr>
          <a:xfrm>
            <a:off x="9417275" y="4650742"/>
            <a:ext cx="1668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모형 제작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D93668-E23E-4798-822C-22AE3307DE3B}"/>
              </a:ext>
            </a:extLst>
          </p:cNvPr>
          <p:cNvSpPr txBox="1"/>
          <p:nvPr/>
        </p:nvSpPr>
        <p:spPr>
          <a:xfrm>
            <a:off x="8720741" y="5243846"/>
            <a:ext cx="2687213" cy="6304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전체적인 구상을 모형으로 제작하기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-&gt;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전체적인 틀을 잡고 계속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수정중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02C42A-37D8-47FD-BE7F-E41E4DE57B79}"/>
              </a:ext>
            </a:extLst>
          </p:cNvPr>
          <p:cNvSpPr txBox="1"/>
          <p:nvPr/>
        </p:nvSpPr>
        <p:spPr>
          <a:xfrm>
            <a:off x="6105789" y="3162214"/>
            <a:ext cx="3097799" cy="99052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안드로이드 버전에 따른 예외처리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시중의 자바 코드 예제를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코틀린으로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바꾸기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D7B5A26-0A31-49D5-B9E2-14CE5B99D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7495" y="2942141"/>
            <a:ext cx="1018883" cy="101888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BBBEE15-C199-4F29-8695-1CC7D1834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75338" y="4527632"/>
            <a:ext cx="858758" cy="85875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88AE38D-A0DD-43BA-9B3B-C69B80F68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55767" y="4184402"/>
            <a:ext cx="1018883" cy="101888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186A275-7566-470F-BD43-BD08D58ED6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9548790" y="2928147"/>
            <a:ext cx="898122" cy="898122"/>
          </a:xfrm>
          <a:prstGeom prst="rect">
            <a:avLst/>
          </a:prstGeom>
        </p:spPr>
      </p:pic>
      <p:sp>
        <p:nvSpPr>
          <p:cNvPr id="59" name="Oval 4">
            <a:extLst>
              <a:ext uri="{FF2B5EF4-FFF2-40B4-BE49-F238E27FC236}">
                <a16:creationId xmlns:a16="http://schemas.microsoft.com/office/drawing/2014/main" id="{357D113E-ACD8-4433-8A88-1F0AAE1C073E}"/>
              </a:ext>
            </a:extLst>
          </p:cNvPr>
          <p:cNvSpPr/>
          <p:nvPr/>
        </p:nvSpPr>
        <p:spPr>
          <a:xfrm>
            <a:off x="1137287" y="1819638"/>
            <a:ext cx="1175880" cy="118404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61" name="Oval 4">
            <a:extLst>
              <a:ext uri="{FF2B5EF4-FFF2-40B4-BE49-F238E27FC236}">
                <a16:creationId xmlns:a16="http://schemas.microsoft.com/office/drawing/2014/main" id="{F3AD68DF-747C-4AC1-8232-9EEF9536BB94}"/>
              </a:ext>
            </a:extLst>
          </p:cNvPr>
          <p:cNvSpPr/>
          <p:nvPr/>
        </p:nvSpPr>
        <p:spPr>
          <a:xfrm>
            <a:off x="3314234" y="4058718"/>
            <a:ext cx="1175880" cy="118404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63" name="Oval 4">
            <a:extLst>
              <a:ext uri="{FF2B5EF4-FFF2-40B4-BE49-F238E27FC236}">
                <a16:creationId xmlns:a16="http://schemas.microsoft.com/office/drawing/2014/main" id="{40E49C9F-3BC1-432A-895C-FEFDF890C0FC}"/>
              </a:ext>
            </a:extLst>
          </p:cNvPr>
          <p:cNvSpPr/>
          <p:nvPr/>
        </p:nvSpPr>
        <p:spPr>
          <a:xfrm>
            <a:off x="6400402" y="1641221"/>
            <a:ext cx="1490235" cy="1467765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65" name="Oval 4">
            <a:extLst>
              <a:ext uri="{FF2B5EF4-FFF2-40B4-BE49-F238E27FC236}">
                <a16:creationId xmlns:a16="http://schemas.microsoft.com/office/drawing/2014/main" id="{E6813A21-145B-4939-9187-D6D9E65B19F9}"/>
              </a:ext>
            </a:extLst>
          </p:cNvPr>
          <p:cNvSpPr/>
          <p:nvPr/>
        </p:nvSpPr>
        <p:spPr>
          <a:xfrm>
            <a:off x="8888468" y="3961024"/>
            <a:ext cx="1175880" cy="118404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향후 계획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5CF15385-F174-4FBB-8DD6-72B7024AA4E0}"/>
              </a:ext>
            </a:extLst>
          </p:cNvPr>
          <p:cNvCxnSpPr>
            <a:cxnSpLocks/>
          </p:cNvCxnSpPr>
          <p:nvPr/>
        </p:nvCxnSpPr>
        <p:spPr>
          <a:xfrm flipV="1">
            <a:off x="942972" y="1732484"/>
            <a:ext cx="761745" cy="78635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6F3D0E7D-4C72-4108-9685-CF5C5491CAFE}"/>
              </a:ext>
            </a:extLst>
          </p:cNvPr>
          <p:cNvCxnSpPr>
            <a:cxnSpLocks/>
          </p:cNvCxnSpPr>
          <p:nvPr/>
        </p:nvCxnSpPr>
        <p:spPr>
          <a:xfrm flipV="1">
            <a:off x="942972" y="2231853"/>
            <a:ext cx="286985" cy="2869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8123F300-CA42-4970-973A-5F176AE22EA2}"/>
              </a:ext>
            </a:extLst>
          </p:cNvPr>
          <p:cNvCxnSpPr>
            <a:cxnSpLocks/>
          </p:cNvCxnSpPr>
          <p:nvPr/>
        </p:nvCxnSpPr>
        <p:spPr>
          <a:xfrm flipV="1">
            <a:off x="3391155" y="4033148"/>
            <a:ext cx="649795" cy="67442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A5A66EB9-2F41-4816-A6C5-B58FA4076B12}"/>
              </a:ext>
            </a:extLst>
          </p:cNvPr>
          <p:cNvCxnSpPr>
            <a:cxnSpLocks/>
          </p:cNvCxnSpPr>
          <p:nvPr/>
        </p:nvCxnSpPr>
        <p:spPr>
          <a:xfrm flipV="1">
            <a:off x="3391155" y="4421132"/>
            <a:ext cx="286437" cy="2864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B5C7DA-63EF-4B22-B7AE-F738B23E365F}"/>
              </a:ext>
            </a:extLst>
          </p:cNvPr>
          <p:cNvSpPr txBox="1"/>
          <p:nvPr/>
        </p:nvSpPr>
        <p:spPr>
          <a:xfrm>
            <a:off x="1229958" y="2341320"/>
            <a:ext cx="137758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아두이노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759BF-F4D4-4F5E-A1C7-93E694721DB8}"/>
              </a:ext>
            </a:extLst>
          </p:cNvPr>
          <p:cNvSpPr txBox="1"/>
          <p:nvPr/>
        </p:nvSpPr>
        <p:spPr>
          <a:xfrm>
            <a:off x="3677592" y="4531148"/>
            <a:ext cx="217769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라즈베리파이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 (</a:t>
            </a: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서버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0CA41-1C06-43E5-ACA3-21F6FCB2C7A0}"/>
              </a:ext>
            </a:extLst>
          </p:cNvPr>
          <p:cNvSpPr txBox="1"/>
          <p:nvPr/>
        </p:nvSpPr>
        <p:spPr>
          <a:xfrm>
            <a:off x="3677592" y="4970379"/>
            <a:ext cx="2883092" cy="6304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음성 인식 기능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5F9-237E-467C-962F-7F08172BD5C3}"/>
              </a:ext>
            </a:extLst>
          </p:cNvPr>
          <p:cNvSpPr txBox="1"/>
          <p:nvPr/>
        </p:nvSpPr>
        <p:spPr>
          <a:xfrm>
            <a:off x="591716" y="2876251"/>
            <a:ext cx="3262207" cy="123059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Receive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놓치는 문제 해결책 계속해서 강구하기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130000"/>
              </a:lnSpc>
              <a:buAutoNum type="arabicPeriod"/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130000"/>
              </a:lnSpc>
              <a:buAutoNum type="arabicPeriod"/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130000"/>
              </a:lnSpc>
              <a:buAutoNum type="arabicPeriod"/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EA5694F6-DA58-4415-ADFE-7B74392A0317}"/>
              </a:ext>
            </a:extLst>
          </p:cNvPr>
          <p:cNvCxnSpPr>
            <a:cxnSpLocks/>
          </p:cNvCxnSpPr>
          <p:nvPr/>
        </p:nvCxnSpPr>
        <p:spPr>
          <a:xfrm flipV="1">
            <a:off x="6289429" y="1732484"/>
            <a:ext cx="761745" cy="78635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0">
            <a:extLst>
              <a:ext uri="{FF2B5EF4-FFF2-40B4-BE49-F238E27FC236}">
                <a16:creationId xmlns:a16="http://schemas.microsoft.com/office/drawing/2014/main" id="{56538728-707F-4DB0-9359-51272D95B083}"/>
              </a:ext>
            </a:extLst>
          </p:cNvPr>
          <p:cNvCxnSpPr>
            <a:cxnSpLocks/>
          </p:cNvCxnSpPr>
          <p:nvPr/>
        </p:nvCxnSpPr>
        <p:spPr>
          <a:xfrm flipV="1">
            <a:off x="6289429" y="2231853"/>
            <a:ext cx="286985" cy="2869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5500C1-FBAA-494D-BD94-770C9AACA632}"/>
              </a:ext>
            </a:extLst>
          </p:cNvPr>
          <p:cNvCxnSpPr>
            <a:cxnSpLocks/>
          </p:cNvCxnSpPr>
          <p:nvPr/>
        </p:nvCxnSpPr>
        <p:spPr>
          <a:xfrm flipV="1">
            <a:off x="9130838" y="4033148"/>
            <a:ext cx="649795" cy="67442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1E0E4E-0605-4260-86C5-4CB77488F388}"/>
              </a:ext>
            </a:extLst>
          </p:cNvPr>
          <p:cNvCxnSpPr>
            <a:cxnSpLocks/>
          </p:cNvCxnSpPr>
          <p:nvPr/>
        </p:nvCxnSpPr>
        <p:spPr>
          <a:xfrm flipV="1">
            <a:off x="9130838" y="4421132"/>
            <a:ext cx="286437" cy="2864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878F8E-26CE-4328-ABE4-E4450ADE8561}"/>
              </a:ext>
            </a:extLst>
          </p:cNvPr>
          <p:cNvSpPr txBox="1"/>
          <p:nvPr/>
        </p:nvSpPr>
        <p:spPr>
          <a:xfrm>
            <a:off x="6576415" y="2341320"/>
            <a:ext cx="137758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안드로이드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909BD6-4419-47FD-808B-FF2C64F3594E}"/>
              </a:ext>
            </a:extLst>
          </p:cNvPr>
          <p:cNvSpPr txBox="1"/>
          <p:nvPr/>
        </p:nvSpPr>
        <p:spPr>
          <a:xfrm>
            <a:off x="9417275" y="4531148"/>
            <a:ext cx="1668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모형 제작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0A27D-E2FB-4106-AC7B-5F6CEA857789}"/>
              </a:ext>
            </a:extLst>
          </p:cNvPr>
          <p:cNvSpPr txBox="1"/>
          <p:nvPr/>
        </p:nvSpPr>
        <p:spPr>
          <a:xfrm>
            <a:off x="9102099" y="5094190"/>
            <a:ext cx="2687213" cy="77284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도색 작업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덧칠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가구 제작 디테일 마무리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연결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A63069-ADDE-4D17-A47F-3DA5E8D70562}"/>
              </a:ext>
            </a:extLst>
          </p:cNvPr>
          <p:cNvSpPr txBox="1"/>
          <p:nvPr/>
        </p:nvSpPr>
        <p:spPr>
          <a:xfrm>
            <a:off x="6289429" y="2963053"/>
            <a:ext cx="2687213" cy="149303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전체적인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UI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수정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en-US" altLang="ko-KR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수신에 따른 작동 연결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스크린 샷 소켓 수신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4.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시간상 여유가 된다면 날씨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API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적용 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B0F29B-D58B-4B9B-8671-60B8C8DBF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51797" y="2934965"/>
            <a:ext cx="947823" cy="9478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437F08-1CB4-45D9-9918-694F90DAC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45025" y="3547840"/>
            <a:ext cx="858758" cy="8587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CA6ADB4-34CD-4388-9D63-08E3E8B1C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55767" y="4581925"/>
            <a:ext cx="1018883" cy="10188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DEDBD6-BBB1-4AB5-9AF4-FC4D48043C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9615287" y="2934965"/>
            <a:ext cx="898122" cy="8981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420228-276A-475E-8A8F-02C44A3A0ED4}"/>
              </a:ext>
            </a:extLst>
          </p:cNvPr>
          <p:cNvSpPr txBox="1"/>
          <p:nvPr/>
        </p:nvSpPr>
        <p:spPr>
          <a:xfrm>
            <a:off x="2248611" y="5987424"/>
            <a:ext cx="7694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&lt;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  </a:t>
            </a: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전체적인 연동에 따른 오류 해결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, UI </a:t>
            </a: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수정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, </a:t>
            </a: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고도화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, </a:t>
            </a: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집 밖에서의 제어  </a:t>
            </a:r>
            <a:r>
              <a:rPr lang="en-US" altLang="ko-KR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&gt;</a:t>
            </a:r>
          </a:p>
        </p:txBody>
      </p:sp>
      <p:sp>
        <p:nvSpPr>
          <p:cNvPr id="27" name="Oval 4">
            <a:extLst>
              <a:ext uri="{FF2B5EF4-FFF2-40B4-BE49-F238E27FC236}">
                <a16:creationId xmlns:a16="http://schemas.microsoft.com/office/drawing/2014/main" id="{89A34CDE-D2ED-421F-B654-308ABEF5FC24}"/>
              </a:ext>
            </a:extLst>
          </p:cNvPr>
          <p:cNvSpPr/>
          <p:nvPr/>
        </p:nvSpPr>
        <p:spPr>
          <a:xfrm>
            <a:off x="1086464" y="1692204"/>
            <a:ext cx="1175880" cy="118404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FD7A578C-B06A-4BCE-99C1-5D7ADCB69FD4}"/>
              </a:ext>
            </a:extLst>
          </p:cNvPr>
          <p:cNvSpPr/>
          <p:nvPr/>
        </p:nvSpPr>
        <p:spPr>
          <a:xfrm>
            <a:off x="2984738" y="3474187"/>
            <a:ext cx="1604941" cy="154353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5F8551F5-CD07-436C-9A1B-1CF9C8B51F2C}"/>
              </a:ext>
            </a:extLst>
          </p:cNvPr>
          <p:cNvSpPr/>
          <p:nvPr/>
        </p:nvSpPr>
        <p:spPr>
          <a:xfrm>
            <a:off x="6400918" y="1458206"/>
            <a:ext cx="1604941" cy="154353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33" name="Oval 4">
            <a:extLst>
              <a:ext uri="{FF2B5EF4-FFF2-40B4-BE49-F238E27FC236}">
                <a16:creationId xmlns:a16="http://schemas.microsoft.com/office/drawing/2014/main" id="{AE97FA5F-37BA-40B9-B2AE-365AD3398848}"/>
              </a:ext>
            </a:extLst>
          </p:cNvPr>
          <p:cNvSpPr/>
          <p:nvPr/>
        </p:nvSpPr>
        <p:spPr>
          <a:xfrm>
            <a:off x="9415502" y="3983851"/>
            <a:ext cx="1145221" cy="1132365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358811" y="-1593070"/>
            <a:ext cx="2828926" cy="1086451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5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4982936" y="3174107"/>
            <a:ext cx="4019259" cy="5171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한컴산뜻돋움"/>
                <a:ea typeface="한컴산뜻돋움"/>
                <a:cs typeface="Playfair Display"/>
              </a:rPr>
              <a:t>“</a:t>
            </a:r>
            <a:r>
              <a:rPr lang="ko-KR" altLang="en-US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한컴산뜻돋움"/>
                <a:ea typeface="한컴산뜻돋움"/>
                <a:cs typeface="Playfair Display"/>
              </a:rPr>
              <a:t>  </a:t>
            </a:r>
            <a:r>
              <a:rPr lang="ko-KR" altLang="en-US" sz="34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한컴산뜻돋움"/>
                <a:ea typeface="한컴산뜻돋움"/>
                <a:cs typeface="Playfair Display"/>
              </a:rPr>
              <a:t>느낀점</a:t>
            </a:r>
            <a:r>
              <a:rPr lang="ko-KR" altLang="en-US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한컴산뜻돋움"/>
                <a:ea typeface="한컴산뜻돋움"/>
                <a:cs typeface="Playfair Display"/>
              </a:rPr>
              <a:t> </a:t>
            </a:r>
            <a:r>
              <a:rPr lang="en-US" altLang="ko-KR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한컴산뜻돋움"/>
                <a:ea typeface="한컴산뜻돋움"/>
                <a:cs typeface="Playfair Display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B2A485-5503-4818-84F4-245128FCBA4E}"/>
              </a:ext>
            </a:extLst>
          </p:cNvPr>
          <p:cNvSpPr txBox="1"/>
          <p:nvPr/>
        </p:nvSpPr>
        <p:spPr>
          <a:xfrm>
            <a:off x="9511211" y="-1440670"/>
            <a:ext cx="2828926" cy="1086451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27" y="1035784"/>
            <a:ext cx="8741546" cy="642521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What we learn from project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37105" y="3880665"/>
            <a:ext cx="1181100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ko-KR" altLang="en-US" sz="1600" b="1">
                <a:latin typeface="한컴산뜻돋움"/>
                <a:ea typeface="한컴산뜻돋움"/>
                <a:cs typeface="Open Sans"/>
              </a:rPr>
              <a:t>김세훈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31533" y="2430956"/>
            <a:ext cx="1214915" cy="1209859"/>
            <a:chOff x="4135669" y="2782263"/>
            <a:chExt cx="1298882" cy="1293474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4135669" y="2782263"/>
              <a:ext cx="1293473" cy="1293474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141077" y="2782263"/>
              <a:ext cx="1293474" cy="12934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21364" y="3880666"/>
            <a:ext cx="1038224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accent1"/>
                </a:solidFill>
                <a:latin typeface="한컴산뜻돋움"/>
                <a:ea typeface="한컴산뜻돋움"/>
                <a:cs typeface="Open Sans"/>
              </a:rPr>
              <a:t>양희건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66292" y="4299946"/>
            <a:ext cx="2154940" cy="167984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</a:rPr>
              <a:t>아직 첫번째 테스트지만 생각대로 되지않는 것들이 참 많았다. 서로에게 원하는 것을 요구하고 그에 따른 행동이 반영되는게 빠를수록 좋다고 느꼈다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</a:rPr>
              <a:t>.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</a:rPr>
              <a:t> 간단한 작업정도는 할 수 있지만 나로써는 아직 미숙한점이 많아 의지를 하게되면서 좀 더 공부해야겠다고 생각했다.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936305" y="2430957"/>
            <a:ext cx="1214915" cy="1209859"/>
            <a:chOff x="4135669" y="2782263"/>
            <a:chExt cx="1298882" cy="1293474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4135669" y="2782263"/>
              <a:ext cx="1293473" cy="129347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4141077" y="2782263"/>
              <a:ext cx="1293474" cy="129347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029450" y="3880665"/>
            <a:ext cx="571500" cy="338554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ko-KR" altLang="en-US" sz="1600" b="1">
                <a:latin typeface="한컴산뜻돋움"/>
                <a:ea typeface="한컴산뜻돋움"/>
                <a:cs typeface="Open Sans"/>
              </a:rPr>
              <a:t>원종아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5667" y="4299945"/>
            <a:ext cx="2164908" cy="127980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</a:rPr>
              <a:t>어려웠던 안드로이드를 다시금 접하며 친해질 수 있었던 시간이었고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</a:rPr>
              <a:t>,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</a:rPr>
              <a:t>다른 역할을 맡은 팀원들과 같이 문제를 해결하며 통합해 프로젝트를 해나가면서 다시 공부할 수 있는 기회였다고 생각한다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</a:rPr>
              <a:t>.</a:t>
            </a:r>
            <a:endParaRPr lang="en-US" sz="100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15679" y="2430956"/>
            <a:ext cx="1214915" cy="1209859"/>
            <a:chOff x="4135669" y="2782263"/>
            <a:chExt cx="1298882" cy="1293474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4135669" y="2782263"/>
              <a:ext cx="1293473" cy="1293474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141077" y="2782263"/>
              <a:ext cx="1293474" cy="12934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12"/>
          <p:cNvSpPr txBox="1"/>
          <p:nvPr/>
        </p:nvSpPr>
        <p:spPr>
          <a:xfrm>
            <a:off x="9963150" y="3880666"/>
            <a:ext cx="571500" cy="338554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accent1"/>
                </a:solidFill>
                <a:latin typeface="한컴산뜻돋움"/>
                <a:ea typeface="한컴산뜻돋움"/>
                <a:cs typeface="Open Sans"/>
              </a:rPr>
              <a:t>이건영</a:t>
            </a:r>
          </a:p>
        </p:txBody>
      </p:sp>
      <p:grpSp>
        <p:nvGrpSpPr>
          <p:cNvPr id="27" name="Group 14"/>
          <p:cNvGrpSpPr/>
          <p:nvPr/>
        </p:nvGrpSpPr>
        <p:grpSpPr>
          <a:xfrm>
            <a:off x="9656336" y="2430957"/>
            <a:ext cx="1214915" cy="1209859"/>
            <a:chOff x="4135669" y="2782263"/>
            <a:chExt cx="1298882" cy="1293474"/>
          </a:xfrm>
        </p:grpSpPr>
        <p:cxnSp>
          <p:nvCxnSpPr>
            <p:cNvPr id="28" name="Straight Connector 15"/>
            <p:cNvCxnSpPr/>
            <p:nvPr/>
          </p:nvCxnSpPr>
          <p:spPr>
            <a:xfrm flipV="1">
              <a:off x="4135669" y="2782263"/>
              <a:ext cx="1293473" cy="129347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6"/>
            <p:cNvSpPr/>
            <p:nvPr/>
          </p:nvSpPr>
          <p:spPr>
            <a:xfrm>
              <a:off x="4141077" y="2782263"/>
              <a:ext cx="1293474" cy="129347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9973078" y="2733466"/>
            <a:ext cx="574858" cy="5748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2622" y="2718444"/>
            <a:ext cx="701031" cy="70103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H="1">
            <a:off x="4279680" y="2786732"/>
            <a:ext cx="521592" cy="52159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3248" y="2713121"/>
            <a:ext cx="668813" cy="66881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83036" y="4299945"/>
            <a:ext cx="2154941" cy="107977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</a:rPr>
              <a:t>그동안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</a:rPr>
              <a:t>IoT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</a:rPr>
              <a:t>에 대해 배웠던 내용들을 프로젝트를 진행하며 모르는 부분에 대해서 한번 더 공부하고 팀원들과 소통하면서 더 많이 배울 수 있어서 유익한 시간이었다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</a:rPr>
              <a:t>. 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8990" y="4303099"/>
            <a:ext cx="2154941" cy="147155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다른 플랫폼과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</a:rPr>
              <a:t>디바이스간의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 통신을 처리하는 것을 실제로 구현하는 것이 처음이라 쉽지는 않았지만 좋은 경험이 된 것 같다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</a:rPr>
              <a:t>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팀원들과 다른 역할분담을 맡았지만 서로 소통하는 과정에서 몰랐던 점을 깨닫거나 새로운 것을 배울 수 있는 점도 좋았다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6615987" y="976544"/>
            <a:ext cx="7117769" cy="6964532"/>
          </a:xfrm>
          <a:prstGeom prst="line">
            <a:avLst/>
          </a:prstGeom>
          <a:ln w="25400">
            <a:solidFill>
              <a:srgbClr val="4467F9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49C431-24E2-4251-803F-585700664DB6}"/>
              </a:ext>
            </a:extLst>
          </p:cNvPr>
          <p:cNvSpPr txBox="1"/>
          <p:nvPr/>
        </p:nvSpPr>
        <p:spPr>
          <a:xfrm>
            <a:off x="1316660" y="2235520"/>
            <a:ext cx="5520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rgbClr val="4467F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Thank you for</a:t>
            </a:r>
            <a:endParaRPr lang="ko-KR" altLang="en-US" sz="6000" b="1" dirty="0">
              <a:solidFill>
                <a:srgbClr val="4467F9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8F830B0-002E-4AD5-BE0C-74E323E86BFA}"/>
              </a:ext>
            </a:extLst>
          </p:cNvPr>
          <p:cNvSpPr/>
          <p:nvPr/>
        </p:nvSpPr>
        <p:spPr>
          <a:xfrm>
            <a:off x="6095999" y="440497"/>
            <a:ext cx="7801063" cy="7560364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E137D376-127A-4C33-8E15-F6562B339BE8}"/>
              </a:ext>
            </a:extLst>
          </p:cNvPr>
          <p:cNvSpPr/>
          <p:nvPr/>
        </p:nvSpPr>
        <p:spPr>
          <a:xfrm>
            <a:off x="4361476" y="1543078"/>
            <a:ext cx="3469047" cy="3416210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7553-4082-4B5E-9681-F6824EF609D0}"/>
              </a:ext>
            </a:extLst>
          </p:cNvPr>
          <p:cNvSpPr txBox="1"/>
          <p:nvPr/>
        </p:nvSpPr>
        <p:spPr>
          <a:xfrm>
            <a:off x="2481197" y="2894570"/>
            <a:ext cx="88761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rgbClr val="4467F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Watching  </a:t>
            </a:r>
            <a:r>
              <a:rPr lang="en-US" altLang="ko-KR" sz="90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&amp;</a:t>
            </a:r>
            <a:r>
              <a:rPr lang="en-US" altLang="ko-KR" sz="6000" b="1" dirty="0">
                <a:solidFill>
                  <a:srgbClr val="4467F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listening </a:t>
            </a:r>
            <a:r>
              <a:rPr lang="en-US" altLang="ko-KR" sz="90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!</a:t>
            </a:r>
            <a:endParaRPr lang="ko-KR" altLang="en-US" sz="9000" b="1" dirty="0">
              <a:solidFill>
                <a:schemeClr val="accent1">
                  <a:lumMod val="7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759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83059" y="-438134"/>
            <a:ext cx="2124076" cy="1086451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1</a:t>
            </a:r>
          </a:p>
        </p:txBody>
      </p:sp>
      <p:sp>
        <p:nvSpPr>
          <p:cNvPr id="26" name="TextBox 10"/>
          <p:cNvSpPr txBox="1"/>
          <p:nvPr/>
        </p:nvSpPr>
        <p:spPr>
          <a:xfrm>
            <a:off x="4344906" y="3173545"/>
            <a:ext cx="3502188" cy="51090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</a:t>
            </a:r>
            <a:r>
              <a:rPr lang="ko-KR" altLang="en-US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프로젝트 배경 </a:t>
            </a:r>
            <a:r>
              <a:rPr lang="en-US" altLang="ko-KR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6FBCA-44D1-427B-A523-6604E62381B6}"/>
              </a:ext>
            </a:extLst>
          </p:cNvPr>
          <p:cNvSpPr txBox="1"/>
          <p:nvPr/>
        </p:nvSpPr>
        <p:spPr>
          <a:xfrm>
            <a:off x="2935459" y="-285734"/>
            <a:ext cx="2124076" cy="1086451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 flipV="1">
            <a:off x="0" y="2219417"/>
            <a:ext cx="3954910" cy="3963104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956675" y="2608127"/>
            <a:ext cx="1617717" cy="1617717"/>
          </a:xfrm>
          <a:prstGeom prst="ellipse">
            <a:avLst/>
          </a:prstGeom>
          <a:solidFill>
            <a:srgbClr val="446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88168" y="2441121"/>
            <a:ext cx="1954730" cy="1954737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55800" y="1162765"/>
            <a:ext cx="1778000" cy="8165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endParaRPr lang="ko-KR" altLang="en-US" sz="4800" b="1">
              <a:solidFill>
                <a:srgbClr val="4467F9"/>
              </a:solidFill>
              <a:latin typeface="Playfair Display"/>
              <a:ea typeface="Playfair Display"/>
              <a:cs typeface="Playfair Display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9240067" y="4887310"/>
            <a:ext cx="1970690" cy="1970691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4614"/>
          <p:cNvSpPr/>
          <p:nvPr/>
        </p:nvSpPr>
        <p:spPr>
          <a:xfrm>
            <a:off x="2449912" y="3144189"/>
            <a:ext cx="675476" cy="626770"/>
          </a:xfrm>
          <a:custGeom>
            <a:avLst/>
            <a:gdLst>
              <a:gd name="T0" fmla="*/ 111679 w 120000"/>
              <a:gd name="T1" fmla="*/ 6779 h 120000"/>
              <a:gd name="T2" fmla="*/ 111679 w 120000"/>
              <a:gd name="T3" fmla="*/ 6779 h 120000"/>
              <a:gd name="T4" fmla="*/ 92634 w 120000"/>
              <a:gd name="T5" fmla="*/ 6779 h 120000"/>
              <a:gd name="T6" fmla="*/ 38274 w 120000"/>
              <a:gd name="T7" fmla="*/ 73220 h 120000"/>
              <a:gd name="T8" fmla="*/ 27365 w 120000"/>
              <a:gd name="T9" fmla="*/ 56723 h 120000"/>
              <a:gd name="T10" fmla="*/ 5546 w 120000"/>
              <a:gd name="T11" fmla="*/ 56723 h 120000"/>
              <a:gd name="T12" fmla="*/ 5546 w 120000"/>
              <a:gd name="T13" fmla="*/ 83389 h 120000"/>
              <a:gd name="T14" fmla="*/ 29953 w 120000"/>
              <a:gd name="T15" fmla="*/ 109830 h 120000"/>
              <a:gd name="T16" fmla="*/ 49183 w 120000"/>
              <a:gd name="T17" fmla="*/ 109830 h 120000"/>
              <a:gd name="T18" fmla="*/ 111679 w 120000"/>
              <a:gd name="T19" fmla="*/ 33446 h 120000"/>
              <a:gd name="T20" fmla="*/ 111679 w 120000"/>
              <a:gd name="T21" fmla="*/ 6779 h 120000"/>
              <a:gd name="T22" fmla="*/ 106317 w 120000"/>
              <a:gd name="T23" fmla="*/ 26666 h 120000"/>
              <a:gd name="T24" fmla="*/ 106317 w 120000"/>
              <a:gd name="T25" fmla="*/ 26666 h 120000"/>
              <a:gd name="T26" fmla="*/ 43636 w 120000"/>
              <a:gd name="T27" fmla="*/ 103276 h 120000"/>
              <a:gd name="T28" fmla="*/ 35500 w 120000"/>
              <a:gd name="T29" fmla="*/ 103276 h 120000"/>
              <a:gd name="T30" fmla="*/ 10909 w 120000"/>
              <a:gd name="T31" fmla="*/ 73220 h 120000"/>
              <a:gd name="T32" fmla="*/ 10909 w 120000"/>
              <a:gd name="T33" fmla="*/ 63276 h 120000"/>
              <a:gd name="T34" fmla="*/ 21818 w 120000"/>
              <a:gd name="T35" fmla="*/ 63276 h 120000"/>
              <a:gd name="T36" fmla="*/ 38274 w 120000"/>
              <a:gd name="T37" fmla="*/ 83389 h 120000"/>
              <a:gd name="T38" fmla="*/ 97996 w 120000"/>
              <a:gd name="T39" fmla="*/ 13333 h 120000"/>
              <a:gd name="T40" fmla="*/ 106317 w 120000"/>
              <a:gd name="T41" fmla="*/ 13333 h 120000"/>
              <a:gd name="T42" fmla="*/ 106317 w 120000"/>
              <a:gd name="T43" fmla="*/ 26666 h 120000"/>
              <a:gd name="T44" fmla="*/ 0 w 120000"/>
              <a:gd name="T45" fmla="*/ 0 h 120000"/>
              <a:gd name="T46" fmla="*/ 120000 w 120000"/>
              <a:gd name="T4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T44" t="T45" r="T46" b="T47"/>
            <a:pathLst>
              <a:path w="120000" h="120000" extrusionOk="0">
                <a:moveTo>
                  <a:pt x="111679" y="6779"/>
                </a:moveTo>
                <a:lnTo>
                  <a:pt x="111679" y="6779"/>
                </a:lnTo>
                <a:cubicBezTo>
                  <a:pt x="106317" y="0"/>
                  <a:pt x="97996" y="0"/>
                  <a:pt x="92634" y="6779"/>
                </a:cubicBezTo>
                <a:quadBezTo>
                  <a:pt x="38274" y="73220"/>
                  <a:pt x="38274" y="73220"/>
                </a:quadBezTo>
                <a:quadBezTo>
                  <a:pt x="27365" y="56723"/>
                  <a:pt x="27365" y="56723"/>
                </a:quadBezTo>
                <a:cubicBezTo>
                  <a:pt x="19044" y="46779"/>
                  <a:pt x="10909" y="46779"/>
                  <a:pt x="5546" y="56723"/>
                </a:cubicBezTo>
                <a:cubicBezTo>
                  <a:pt x="0" y="63276"/>
                  <a:pt x="0" y="73220"/>
                  <a:pt x="5546" y="83389"/>
                </a:cubicBezTo>
                <a:quadBezTo>
                  <a:pt x="29953" y="109830"/>
                  <a:pt x="29953" y="109830"/>
                </a:quadBezTo>
                <a:cubicBezTo>
                  <a:pt x="35500" y="119774"/>
                  <a:pt x="43636" y="119774"/>
                  <a:pt x="49183" y="109830"/>
                </a:cubicBezTo>
                <a:quadBezTo>
                  <a:pt x="111679" y="33446"/>
                  <a:pt x="111679" y="33446"/>
                </a:quadBezTo>
                <a:cubicBezTo>
                  <a:pt x="119815" y="26666"/>
                  <a:pt x="119815" y="13333"/>
                  <a:pt x="111679" y="6779"/>
                </a:cubicBezTo>
                <a:close/>
                <a:moveTo>
                  <a:pt x="106317" y="26666"/>
                </a:moveTo>
                <a:lnTo>
                  <a:pt x="106317" y="26666"/>
                </a:lnTo>
                <a:cubicBezTo>
                  <a:pt x="106317" y="26666"/>
                  <a:pt x="46409" y="103276"/>
                  <a:pt x="43636" y="103276"/>
                </a:cubicBezTo>
                <a:cubicBezTo>
                  <a:pt x="40862" y="106440"/>
                  <a:pt x="38274" y="106440"/>
                  <a:pt x="35500" y="103276"/>
                </a:cubicBezTo>
                <a:lnTo>
                  <a:pt x="10909" y="73220"/>
                </a:lnTo>
                <a:cubicBezTo>
                  <a:pt x="8320" y="70056"/>
                  <a:pt x="8320" y="66666"/>
                  <a:pt x="10909" y="63276"/>
                </a:cubicBezTo>
                <a:cubicBezTo>
                  <a:pt x="13682" y="59887"/>
                  <a:pt x="19044" y="59887"/>
                  <a:pt x="21818" y="63276"/>
                </a:cubicBezTo>
                <a:quadBezTo>
                  <a:pt x="38274" y="83389"/>
                  <a:pt x="38274" y="83389"/>
                </a:quadBezTo>
                <a:quadBezTo>
                  <a:pt x="97996" y="13333"/>
                  <a:pt x="97996" y="13333"/>
                </a:quadBezTo>
                <a:cubicBezTo>
                  <a:pt x="100770" y="10169"/>
                  <a:pt x="103543" y="10169"/>
                  <a:pt x="106317" y="13333"/>
                </a:cubicBezTo>
                <a:cubicBezTo>
                  <a:pt x="111679" y="16723"/>
                  <a:pt x="111679" y="23276"/>
                  <a:pt x="106317" y="266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4" tIns="45700" rIns="91424" bIns="4570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125388" y="1441507"/>
            <a:ext cx="2356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800" b="1" dirty="0">
                <a:solidFill>
                  <a:srgbClr val="4467F9"/>
                </a:solidFill>
                <a:latin typeface="한컴 고딕"/>
                <a:ea typeface="한컴 고딕"/>
              </a:rPr>
              <a:t>한 돌 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51028" y="2278098"/>
            <a:ext cx="238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한컴 고딕"/>
                <a:ea typeface="한컴 고딕"/>
              </a:rPr>
              <a:t>의 미 는 </a:t>
            </a:r>
            <a:r>
              <a:rPr lang="en-US" altLang="ko-KR" dirty="0">
                <a:solidFill>
                  <a:schemeClr val="tx2">
                    <a:lumMod val="75000"/>
                    <a:lumOff val="25000"/>
                  </a:schemeClr>
                </a:solidFill>
                <a:latin typeface="한컴 고딕"/>
                <a:ea typeface="한컴 고딕"/>
              </a:rPr>
              <a:t>?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5460590E-FC9F-4E26-8B9B-D06AB8BA46C1}"/>
              </a:ext>
            </a:extLst>
          </p:cNvPr>
          <p:cNvSpPr txBox="1"/>
          <p:nvPr/>
        </p:nvSpPr>
        <p:spPr>
          <a:xfrm>
            <a:off x="4123417" y="3416985"/>
            <a:ext cx="6810021" cy="189282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바쁜 일상 속 해야 할 일을 하기에도 </a:t>
            </a:r>
            <a:r>
              <a:rPr lang="ko-KR" altLang="en-US" sz="1400" spc="3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정신없는</a:t>
            </a: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때 집안 케어까지</a:t>
            </a:r>
            <a:endParaRPr lang="en-US" altLang="ko-KR" sz="1400" spc="3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400" spc="3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신경쓰다보면</a:t>
            </a: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하루가 끝나버립니다</a:t>
            </a:r>
            <a:r>
              <a:rPr lang="en-US" altLang="ko-KR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이런 나날 안에서 누군가 집의 상태를 지속적으로 알려주고</a:t>
            </a:r>
            <a:r>
              <a:rPr lang="en-US" altLang="ko-KR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원격으로 제어할 수 있다면 </a:t>
            </a:r>
            <a:r>
              <a:rPr lang="en-US" altLang="ko-KR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 </a:t>
            </a:r>
            <a:r>
              <a:rPr lang="ko-KR" altLang="en-US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한</a:t>
            </a: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숨을 </a:t>
            </a:r>
            <a:r>
              <a:rPr lang="ko-KR" altLang="en-US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돌</a:t>
            </a: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릴 수 있을 것 </a:t>
            </a:r>
            <a:r>
              <a:rPr lang="en-US" altLang="ko-KR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” </a:t>
            </a: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입니다</a:t>
            </a:r>
            <a:r>
              <a:rPr lang="en-US" altLang="ko-KR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한돌은 한숨을 </a:t>
            </a:r>
            <a:r>
              <a:rPr lang="ko-KR" altLang="en-US" sz="1400" spc="3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돌리다의</a:t>
            </a: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spc="3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줄임말이며</a:t>
            </a:r>
            <a:r>
              <a:rPr lang="en-US" altLang="ko-KR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내가 직접 확인하는 대신</a:t>
            </a:r>
            <a:endParaRPr lang="en-US" altLang="ko-KR" sz="1400" spc="3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집안의 센서와 모터</a:t>
            </a:r>
            <a:r>
              <a:rPr lang="en-US" altLang="ko-KR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서버와 앱이 연동된 </a:t>
            </a:r>
            <a:r>
              <a:rPr lang="ko-KR" altLang="en-US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스마트 홈 서비스</a:t>
            </a: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입니다</a:t>
            </a:r>
            <a:r>
              <a:rPr lang="en-US" altLang="ko-KR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r>
              <a:rPr lang="ko-KR" altLang="en-US" sz="1400" spc="3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552647" y="-232120"/>
            <a:ext cx="1377588" cy="1377592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552647" y="858485"/>
            <a:ext cx="286985" cy="2869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841906" y="-306335"/>
            <a:ext cx="1450707" cy="1450711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41906" y="857936"/>
            <a:ext cx="286437" cy="2864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명함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51832" y="4330363"/>
            <a:ext cx="2531387" cy="2531387"/>
          </a:xfrm>
          <a:prstGeom prst="rect">
            <a:avLst/>
          </a:prstGeom>
        </p:spPr>
      </p:pic>
      <p:cxnSp>
        <p:nvCxnSpPr>
          <p:cNvPr id="16" name="Straight Connector 10"/>
          <p:cNvCxnSpPr/>
          <p:nvPr/>
        </p:nvCxnSpPr>
        <p:spPr>
          <a:xfrm flipV="1">
            <a:off x="8223515" y="866552"/>
            <a:ext cx="286985" cy="2869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/>
          <p:cNvCxnSpPr/>
          <p:nvPr/>
        </p:nvCxnSpPr>
        <p:spPr>
          <a:xfrm flipV="1">
            <a:off x="8203735" y="-224052"/>
            <a:ext cx="1377588" cy="1377592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39633" y="967952"/>
            <a:ext cx="137758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하드웨어 툴</a:t>
            </a:r>
            <a:endParaRPr lang="en-US" altLang="ko-KR" sz="1700" b="1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28343" y="967952"/>
            <a:ext cx="1668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소프트웨어 툴</a:t>
            </a:r>
            <a:endParaRPr lang="en-US" altLang="ko-KR" sz="1700" b="1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15707" y="968500"/>
            <a:ext cx="1931231" cy="34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프로젝트 협업 툴</a:t>
            </a:r>
            <a:endParaRPr lang="en-US" altLang="ko-KR" sz="1700" b="1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5769" y="2242983"/>
            <a:ext cx="1943883" cy="194388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0916" y="3429000"/>
            <a:ext cx="1534853" cy="153485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658404"/>
            <a:ext cx="2173024" cy="216878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43680" y="2242983"/>
            <a:ext cx="2263631" cy="226363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87802" y="2345544"/>
            <a:ext cx="1627468" cy="162746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25772" y="4438700"/>
            <a:ext cx="2034304" cy="20297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237714" y="1528937"/>
            <a:ext cx="2687213" cy="48845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Github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로 소스 공유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WBS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를 이용한 프로젝트 관리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34234" y="1528936"/>
            <a:ext cx="2687213" cy="48845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안드로이드 스튜디오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(kotlin)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이용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라즈베리파이와 소켓과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통신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(Python)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52647" y="1528937"/>
            <a:ext cx="2687213" cy="48845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vscode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이용 프로그래밍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(C++)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라즈베리파이와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 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통신하여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 제어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0532" y="3518069"/>
            <a:ext cx="1206861" cy="135671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360916" y="2128066"/>
            <a:ext cx="2110449" cy="105522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802675" y="5546716"/>
            <a:ext cx="3065034" cy="1035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6</a:t>
            </a:fld>
            <a:endParaRPr lang="en-US" dirty="0"/>
          </a:p>
        </p:txBody>
      </p: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F2698180-FE2E-49AC-AE3D-EC9DC4375ACA}"/>
              </a:ext>
            </a:extLst>
          </p:cNvPr>
          <p:cNvCxnSpPr/>
          <p:nvPr/>
        </p:nvCxnSpPr>
        <p:spPr>
          <a:xfrm flipV="1">
            <a:off x="531353" y="4337415"/>
            <a:ext cx="1277069" cy="1277070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">
            <a:extLst>
              <a:ext uri="{FF2B5EF4-FFF2-40B4-BE49-F238E27FC236}">
                <a16:creationId xmlns:a16="http://schemas.microsoft.com/office/drawing/2014/main" id="{7D236BF8-8D85-4858-AA8C-20A30E040CAA}"/>
              </a:ext>
            </a:extLst>
          </p:cNvPr>
          <p:cNvCxnSpPr/>
          <p:nvPr/>
        </p:nvCxnSpPr>
        <p:spPr>
          <a:xfrm flipV="1">
            <a:off x="430577" y="2539085"/>
            <a:ext cx="1277069" cy="127707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5">
            <a:extLst>
              <a:ext uri="{FF2B5EF4-FFF2-40B4-BE49-F238E27FC236}">
                <a16:creationId xmlns:a16="http://schemas.microsoft.com/office/drawing/2014/main" id="{25655DCA-284E-460B-9882-C135EEE88544}"/>
              </a:ext>
            </a:extLst>
          </p:cNvPr>
          <p:cNvSpPr/>
          <p:nvPr/>
        </p:nvSpPr>
        <p:spPr>
          <a:xfrm>
            <a:off x="424684" y="2507552"/>
            <a:ext cx="1293474" cy="129347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>
              <a:solidFill>
                <a:schemeClr val="tx1"/>
              </a:solidFill>
              <a:latin typeface="한컴산뜻돋움"/>
              <a:ea typeface="한컴산뜻돋움"/>
            </a:endParaRPr>
          </a:p>
        </p:txBody>
      </p:sp>
      <p:cxnSp>
        <p:nvCxnSpPr>
          <p:cNvPr id="41" name="Straight Connector 14">
            <a:extLst>
              <a:ext uri="{FF2B5EF4-FFF2-40B4-BE49-F238E27FC236}">
                <a16:creationId xmlns:a16="http://schemas.microsoft.com/office/drawing/2014/main" id="{2CEE4E05-A019-4A4F-A40E-F2BEAAB2F727}"/>
              </a:ext>
            </a:extLst>
          </p:cNvPr>
          <p:cNvCxnSpPr/>
          <p:nvPr/>
        </p:nvCxnSpPr>
        <p:spPr>
          <a:xfrm flipV="1">
            <a:off x="4267149" y="2492418"/>
            <a:ext cx="1277069" cy="1277070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15">
            <a:extLst>
              <a:ext uri="{FF2B5EF4-FFF2-40B4-BE49-F238E27FC236}">
                <a16:creationId xmlns:a16="http://schemas.microsoft.com/office/drawing/2014/main" id="{EF5503FD-1984-4815-A6C2-AFEDB196BDA3}"/>
              </a:ext>
            </a:extLst>
          </p:cNvPr>
          <p:cNvSpPr/>
          <p:nvPr/>
        </p:nvSpPr>
        <p:spPr>
          <a:xfrm>
            <a:off x="4261256" y="2460885"/>
            <a:ext cx="1293474" cy="1293474"/>
          </a:xfrm>
          <a:prstGeom prst="ellipse">
            <a:avLst/>
          </a:prstGeom>
          <a:solidFill>
            <a:srgbClr val="4467F9"/>
          </a:solidFill>
          <a:ln>
            <a:solidFill>
              <a:srgbClr val="4467F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>
              <a:solidFill>
                <a:srgbClr val="FFFFFF"/>
              </a:solidFill>
              <a:latin typeface="한컴산뜻돋움"/>
              <a:ea typeface="한컴산뜻돋움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3AB59A-FDF4-439E-8171-7DD393C573CC}"/>
              </a:ext>
            </a:extLst>
          </p:cNvPr>
          <p:cNvSpPr txBox="1"/>
          <p:nvPr/>
        </p:nvSpPr>
        <p:spPr>
          <a:xfrm>
            <a:off x="5868995" y="2551029"/>
            <a:ext cx="1518942" cy="307777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Light bulb control</a:t>
            </a:r>
          </a:p>
        </p:txBody>
      </p:sp>
      <p:cxnSp>
        <p:nvCxnSpPr>
          <p:cNvPr id="47" name="Straight Connector 22">
            <a:extLst>
              <a:ext uri="{FF2B5EF4-FFF2-40B4-BE49-F238E27FC236}">
                <a16:creationId xmlns:a16="http://schemas.microsoft.com/office/drawing/2014/main" id="{4171FDC1-3CF1-4093-B239-F3F56A571CAB}"/>
              </a:ext>
            </a:extLst>
          </p:cNvPr>
          <p:cNvCxnSpPr/>
          <p:nvPr/>
        </p:nvCxnSpPr>
        <p:spPr>
          <a:xfrm flipV="1">
            <a:off x="4238838" y="4300376"/>
            <a:ext cx="1277069" cy="127707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23">
            <a:extLst>
              <a:ext uri="{FF2B5EF4-FFF2-40B4-BE49-F238E27FC236}">
                <a16:creationId xmlns:a16="http://schemas.microsoft.com/office/drawing/2014/main" id="{0583DC09-9C41-469E-A595-24AE8500ABC2}"/>
              </a:ext>
            </a:extLst>
          </p:cNvPr>
          <p:cNvSpPr/>
          <p:nvPr/>
        </p:nvSpPr>
        <p:spPr>
          <a:xfrm>
            <a:off x="4232945" y="4268843"/>
            <a:ext cx="1293474" cy="129347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>
              <a:solidFill>
                <a:schemeClr val="tx1"/>
              </a:solidFill>
              <a:latin typeface="한컴산뜻돋움"/>
              <a:ea typeface="한컴산뜻돋움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50B245-1CEA-4B38-8910-BA1C67541DEE}"/>
              </a:ext>
            </a:extLst>
          </p:cNvPr>
          <p:cNvSpPr txBox="1"/>
          <p:nvPr/>
        </p:nvSpPr>
        <p:spPr>
          <a:xfrm>
            <a:off x="5840152" y="4321396"/>
            <a:ext cx="905825" cy="307777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 dirty="0">
                <a:latin typeface="Open Sans"/>
                <a:ea typeface="Open Sans"/>
                <a:cs typeface="Open Sans"/>
              </a:rPr>
              <a:t>Water leak</a:t>
            </a:r>
          </a:p>
        </p:txBody>
      </p:sp>
      <p:sp>
        <p:nvSpPr>
          <p:cNvPr id="51" name="Oval 15">
            <a:extLst>
              <a:ext uri="{FF2B5EF4-FFF2-40B4-BE49-F238E27FC236}">
                <a16:creationId xmlns:a16="http://schemas.microsoft.com/office/drawing/2014/main" id="{2A05C4D3-75E2-4C5F-BDFF-86B335F65E14}"/>
              </a:ext>
            </a:extLst>
          </p:cNvPr>
          <p:cNvSpPr/>
          <p:nvPr/>
        </p:nvSpPr>
        <p:spPr>
          <a:xfrm>
            <a:off x="514948" y="4337415"/>
            <a:ext cx="1293474" cy="1293474"/>
          </a:xfrm>
          <a:prstGeom prst="ellipse">
            <a:avLst/>
          </a:prstGeom>
          <a:solidFill>
            <a:srgbClr val="4467F9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>
              <a:solidFill>
                <a:srgbClr val="FFFFFF"/>
              </a:solidFill>
              <a:latin typeface="한컴산뜻돋움"/>
              <a:ea typeface="한컴산뜻돋움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5FA9F7-4401-461E-ACCB-9B7A327ED0D6}"/>
              </a:ext>
            </a:extLst>
          </p:cNvPr>
          <p:cNvSpPr txBox="1"/>
          <p:nvPr/>
        </p:nvSpPr>
        <p:spPr>
          <a:xfrm>
            <a:off x="2031891" y="2609095"/>
            <a:ext cx="1522725" cy="307777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latin typeface="Open Sans"/>
                <a:ea typeface="Open Sans"/>
                <a:cs typeface="Open Sans"/>
              </a:rPr>
              <a:t>Door lock &amp; CCTV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7BA6DC-5BBA-4B8C-BF8F-0DC76C8C5F14}"/>
              </a:ext>
            </a:extLst>
          </p:cNvPr>
          <p:cNvSpPr txBox="1"/>
          <p:nvPr/>
        </p:nvSpPr>
        <p:spPr>
          <a:xfrm>
            <a:off x="1996040" y="3011949"/>
            <a:ext cx="2349861" cy="47038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얼굴 인식을 이용한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도어락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겸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CCTV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낯선 사람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감지시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알림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신고 기능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5D99C3-B0D6-49C2-836E-1F685F516994}"/>
              </a:ext>
            </a:extLst>
          </p:cNvPr>
          <p:cNvSpPr txBox="1"/>
          <p:nvPr/>
        </p:nvSpPr>
        <p:spPr>
          <a:xfrm>
            <a:off x="5868995" y="2960924"/>
            <a:ext cx="2370848" cy="47038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전등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on / off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제어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전등 불빛 세기 제어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258F2D-5FE0-4CF1-8DB0-C212194FCEED}"/>
              </a:ext>
            </a:extLst>
          </p:cNvPr>
          <p:cNvSpPr txBox="1"/>
          <p:nvPr/>
        </p:nvSpPr>
        <p:spPr>
          <a:xfrm>
            <a:off x="2006885" y="4803746"/>
            <a:ext cx="2349860" cy="2703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가스 센서를 이용한 가스 누출 알림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BB2FC9-6544-4669-8579-9AE31AC4524A}"/>
              </a:ext>
            </a:extLst>
          </p:cNvPr>
          <p:cNvSpPr txBox="1"/>
          <p:nvPr/>
        </p:nvSpPr>
        <p:spPr>
          <a:xfrm>
            <a:off x="5840153" y="4771957"/>
            <a:ext cx="1882424" cy="47513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유량 측정 센서를 이용한 누수 알림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유수량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체크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57" name="Straight Connector 22">
            <a:extLst>
              <a:ext uri="{FF2B5EF4-FFF2-40B4-BE49-F238E27FC236}">
                <a16:creationId xmlns:a16="http://schemas.microsoft.com/office/drawing/2014/main" id="{0972A237-E4B6-40D9-9B33-E0BED993142E}"/>
              </a:ext>
            </a:extLst>
          </p:cNvPr>
          <p:cNvCxnSpPr/>
          <p:nvPr/>
        </p:nvCxnSpPr>
        <p:spPr>
          <a:xfrm flipV="1">
            <a:off x="8031690" y="2471743"/>
            <a:ext cx="1277069" cy="127707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3">
            <a:extLst>
              <a:ext uri="{FF2B5EF4-FFF2-40B4-BE49-F238E27FC236}">
                <a16:creationId xmlns:a16="http://schemas.microsoft.com/office/drawing/2014/main" id="{A0F7CEED-27E3-41DD-921C-95D8ED8EE4CA}"/>
              </a:ext>
            </a:extLst>
          </p:cNvPr>
          <p:cNvSpPr/>
          <p:nvPr/>
        </p:nvSpPr>
        <p:spPr>
          <a:xfrm>
            <a:off x="8025797" y="2440210"/>
            <a:ext cx="1293474" cy="129347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>
              <a:solidFill>
                <a:schemeClr val="tx1"/>
              </a:solidFill>
              <a:latin typeface="한컴산뜻돋움"/>
              <a:ea typeface="한컴산뜻돋움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8853CA-2FE0-4998-936F-910297F30187}"/>
              </a:ext>
            </a:extLst>
          </p:cNvPr>
          <p:cNvSpPr txBox="1"/>
          <p:nvPr/>
        </p:nvSpPr>
        <p:spPr>
          <a:xfrm>
            <a:off x="9633004" y="2538863"/>
            <a:ext cx="1409938" cy="307777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 dirty="0">
                <a:latin typeface="Open Sans"/>
                <a:ea typeface="Open Sans"/>
                <a:cs typeface="Open Sans"/>
              </a:rPr>
              <a:t>Window control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2B292D-8D46-499D-841C-BA630117DB24}"/>
              </a:ext>
            </a:extLst>
          </p:cNvPr>
          <p:cNvSpPr txBox="1"/>
          <p:nvPr/>
        </p:nvSpPr>
        <p:spPr>
          <a:xfrm>
            <a:off x="9633004" y="2989424"/>
            <a:ext cx="2282071" cy="67044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미세먼지 농도가 높을 시 혹은 비가 올 시 자동 창문 제어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수동 창문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open / close 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제어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F72665-AC79-4DC6-A697-6E54B2AE31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62" y="2689681"/>
            <a:ext cx="807041" cy="807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9E5AFB-6AFF-4E98-950B-BAE5E70F8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7" y="4595052"/>
            <a:ext cx="761796" cy="7617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495C7D-F11B-4733-9D30-C8F57ED5E3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912" y="4512059"/>
            <a:ext cx="858576" cy="8585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2D82C1-6D2C-4EED-9F27-36F6DF0B38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59" y="2683854"/>
            <a:ext cx="793329" cy="7933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41C9F78-4EC3-41F1-88A8-425E1F87C6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9" y="2681869"/>
            <a:ext cx="927475" cy="9274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F5EB68-C9A5-4ABD-9CF7-E0252686AC38}"/>
              </a:ext>
            </a:extLst>
          </p:cNvPr>
          <p:cNvSpPr txBox="1"/>
          <p:nvPr/>
        </p:nvSpPr>
        <p:spPr>
          <a:xfrm>
            <a:off x="2006885" y="4398173"/>
            <a:ext cx="698909" cy="307777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 dirty="0">
                <a:latin typeface="Open Sans"/>
                <a:ea typeface="Open Sans"/>
                <a:cs typeface="Open Sans"/>
              </a:rPr>
              <a:t>Gas leak</a:t>
            </a:r>
          </a:p>
        </p:txBody>
      </p:sp>
      <p:cxnSp>
        <p:nvCxnSpPr>
          <p:cNvPr id="70" name="Straight Connector 14">
            <a:extLst>
              <a:ext uri="{FF2B5EF4-FFF2-40B4-BE49-F238E27FC236}">
                <a16:creationId xmlns:a16="http://schemas.microsoft.com/office/drawing/2014/main" id="{37BAB062-77DB-49D0-9023-256847C37FBC}"/>
              </a:ext>
            </a:extLst>
          </p:cNvPr>
          <p:cNvCxnSpPr/>
          <p:nvPr/>
        </p:nvCxnSpPr>
        <p:spPr>
          <a:xfrm flipV="1">
            <a:off x="8042202" y="4266175"/>
            <a:ext cx="1277069" cy="1277070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15">
            <a:extLst>
              <a:ext uri="{FF2B5EF4-FFF2-40B4-BE49-F238E27FC236}">
                <a16:creationId xmlns:a16="http://schemas.microsoft.com/office/drawing/2014/main" id="{3DFED42A-7F81-4AA9-88C9-B78AE0915507}"/>
              </a:ext>
            </a:extLst>
          </p:cNvPr>
          <p:cNvSpPr/>
          <p:nvPr/>
        </p:nvSpPr>
        <p:spPr>
          <a:xfrm>
            <a:off x="8036309" y="4234642"/>
            <a:ext cx="1293474" cy="1293474"/>
          </a:xfrm>
          <a:prstGeom prst="ellipse">
            <a:avLst/>
          </a:prstGeom>
          <a:solidFill>
            <a:srgbClr val="4467F9"/>
          </a:solidFill>
          <a:ln>
            <a:solidFill>
              <a:srgbClr val="4467F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>
              <a:solidFill>
                <a:srgbClr val="FFFFFF"/>
              </a:solidFill>
              <a:latin typeface="한컴산뜻돋움"/>
              <a:ea typeface="한컴산뜻돋움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FA79742-FB9A-4A93-BDDB-349F1B88DEA8}"/>
              </a:ext>
            </a:extLst>
          </p:cNvPr>
          <p:cNvSpPr txBox="1"/>
          <p:nvPr/>
        </p:nvSpPr>
        <p:spPr>
          <a:xfrm>
            <a:off x="9643516" y="4287195"/>
            <a:ext cx="1165575" cy="307777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Fire detection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510F569-5E8E-4181-9057-68FB7F345C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59" y="4433648"/>
            <a:ext cx="813442" cy="8134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4E3A55-A88E-418F-94B7-656CAD98F1CC}"/>
              </a:ext>
            </a:extLst>
          </p:cNvPr>
          <p:cNvSpPr txBox="1"/>
          <p:nvPr/>
        </p:nvSpPr>
        <p:spPr>
          <a:xfrm>
            <a:off x="9625416" y="4751918"/>
            <a:ext cx="2282071" cy="47038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화재 감지 알림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신고 기능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29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흐름도</a:t>
            </a:r>
            <a:endParaRPr lang="en-US" altLang="ko-K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  <p:pic>
        <p:nvPicPr>
          <p:cNvPr id="5" name="그림 4" descr="텍스트, 전자기기, 회로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4132" y="1538931"/>
            <a:ext cx="1943470" cy="1457603"/>
          </a:xfrm>
          <a:prstGeom prst="rect">
            <a:avLst/>
          </a:prstGeom>
        </p:spPr>
      </p:pic>
      <p:pic>
        <p:nvPicPr>
          <p:cNvPr id="6" name="그림 5" descr="텍스트, 전자기기, 회로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9427" y="3066124"/>
            <a:ext cx="1943470" cy="1457603"/>
          </a:xfrm>
          <a:prstGeom prst="rect">
            <a:avLst/>
          </a:prstGeom>
        </p:spPr>
      </p:pic>
      <p:pic>
        <p:nvPicPr>
          <p:cNvPr id="10" name="그림 9" descr="텍스트, 전자기기, 회로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9427" y="4676127"/>
            <a:ext cx="1943470" cy="1457603"/>
          </a:xfrm>
          <a:prstGeom prst="rect">
            <a:avLst/>
          </a:prstGeom>
        </p:spPr>
      </p:pic>
      <p:pic>
        <p:nvPicPr>
          <p:cNvPr id="12" name="그림 11" descr="텍스트, 전자기기, 회로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1276" y="2080040"/>
            <a:ext cx="2515247" cy="16890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29080" t="14020" r="27770" b="12900"/>
          <a:stretch>
            <a:fillRect/>
          </a:stretch>
        </p:blipFill>
        <p:spPr>
          <a:xfrm>
            <a:off x="5208695" y="3993459"/>
            <a:ext cx="1685916" cy="200784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89784" y="2338817"/>
            <a:ext cx="2438400" cy="2438400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3068575" y="2490404"/>
            <a:ext cx="2140119" cy="195765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18" idx="1"/>
          </p:cNvCxnSpPr>
          <p:nvPr/>
        </p:nvCxnSpPr>
        <p:spPr>
          <a:xfrm>
            <a:off x="3128854" y="3935068"/>
            <a:ext cx="2079841" cy="106231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52766" y="1177065"/>
            <a:ext cx="2078321" cy="28788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수집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제어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11763" y="1745748"/>
            <a:ext cx="2515247" cy="29069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라즈베리파이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동작 제어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Broker, mqtt)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05463" y="1947435"/>
            <a:ext cx="2515247" cy="28903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안드로이드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조회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동작 제어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55420" y="5955323"/>
            <a:ext cx="841088" cy="49119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broker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(backgroud)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51109" y="3750935"/>
            <a:ext cx="449711" cy="28576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Server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3074910" y="5375959"/>
            <a:ext cx="2133785" cy="2243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 flipV="1">
            <a:off x="2999305" y="2643952"/>
            <a:ext cx="2209389" cy="20084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3074910" y="4098213"/>
            <a:ext cx="2133784" cy="106121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3053919" y="5529014"/>
            <a:ext cx="2154776" cy="2232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 flipV="1">
            <a:off x="7427010" y="2650049"/>
            <a:ext cx="1602214" cy="6910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7427010" y="3142695"/>
            <a:ext cx="1557193" cy="6816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396230">
            <a:off x="7830840" y="2728087"/>
            <a:ext cx="1039161" cy="28943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Socket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통신 명령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1" name="TextBox 70"/>
          <p:cNvSpPr txBox="1"/>
          <p:nvPr/>
        </p:nvSpPr>
        <p:spPr>
          <a:xfrm rot="1392984">
            <a:off x="7589090" y="3475429"/>
            <a:ext cx="1039161" cy="28504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pub/sub</a:t>
            </a:r>
          </a:p>
        </p:txBody>
      </p:sp>
      <p:sp>
        <p:nvSpPr>
          <p:cNvPr id="73" name="TextBox 72"/>
          <p:cNvSpPr txBox="1"/>
          <p:nvPr/>
        </p:nvSpPr>
        <p:spPr>
          <a:xfrm rot="2589768">
            <a:off x="3786395" y="3231950"/>
            <a:ext cx="1048581" cy="29039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sub</a:t>
            </a:r>
          </a:p>
        </p:txBody>
      </p:sp>
      <p:sp>
        <p:nvSpPr>
          <p:cNvPr id="75" name="TextBox 74"/>
          <p:cNvSpPr txBox="1"/>
          <p:nvPr/>
        </p:nvSpPr>
        <p:spPr>
          <a:xfrm rot="2524714">
            <a:off x="3417578" y="3533983"/>
            <a:ext cx="1048581" cy="28363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요청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pub</a:t>
            </a:r>
          </a:p>
        </p:txBody>
      </p:sp>
      <p:sp>
        <p:nvSpPr>
          <p:cNvPr id="77" name="TextBox 76"/>
          <p:cNvSpPr txBox="1"/>
          <p:nvPr/>
        </p:nvSpPr>
        <p:spPr>
          <a:xfrm rot="1543958">
            <a:off x="3598098" y="4628369"/>
            <a:ext cx="1048581" cy="28462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요청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pub</a:t>
            </a:r>
          </a:p>
        </p:txBody>
      </p:sp>
      <p:sp>
        <p:nvSpPr>
          <p:cNvPr id="79" name="TextBox 78"/>
          <p:cNvSpPr txBox="1"/>
          <p:nvPr/>
        </p:nvSpPr>
        <p:spPr>
          <a:xfrm rot="1623298">
            <a:off x="3816606" y="4237282"/>
            <a:ext cx="1048581" cy="28518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sub</a:t>
            </a:r>
          </a:p>
        </p:txBody>
      </p:sp>
      <p:sp>
        <p:nvSpPr>
          <p:cNvPr id="81" name="TextBox 80"/>
          <p:cNvSpPr txBox="1"/>
          <p:nvPr/>
        </p:nvSpPr>
        <p:spPr>
          <a:xfrm rot="21129976">
            <a:off x="3771477" y="5169777"/>
            <a:ext cx="1048581" cy="28614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sub</a:t>
            </a:r>
          </a:p>
        </p:txBody>
      </p:sp>
      <p:sp>
        <p:nvSpPr>
          <p:cNvPr id="83" name="TextBox 82"/>
          <p:cNvSpPr txBox="1"/>
          <p:nvPr/>
        </p:nvSpPr>
        <p:spPr>
          <a:xfrm rot="21203004">
            <a:off x="3747354" y="5616029"/>
            <a:ext cx="1044945" cy="28756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요청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pub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500291" y="6136444"/>
            <a:ext cx="1314243" cy="29102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방 별 센서 값 취합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87" name="그림 86" descr="텍스트, 표지판, 벡터그래픽, 액자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83122" y="5334635"/>
            <a:ext cx="971375" cy="971375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8595528" y="5855295"/>
            <a:ext cx="1483732" cy="48645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전체 데이터는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json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형식으로 보내고 받는다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609975" y="-1584533"/>
            <a:ext cx="4953000" cy="10774253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2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3855584" y="3429000"/>
            <a:ext cx="4174542" cy="50292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“</a:t>
            </a:r>
            <a:r>
              <a:rPr lang="ko-KR" altLang="en-US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 팀 구성 및 역할 </a:t>
            </a: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5BEC3-640F-4F12-BF51-B6F876CA7511}"/>
              </a:ext>
            </a:extLst>
          </p:cNvPr>
          <p:cNvSpPr txBox="1"/>
          <p:nvPr/>
        </p:nvSpPr>
        <p:spPr>
          <a:xfrm>
            <a:off x="3762375" y="-1432133"/>
            <a:ext cx="4953000" cy="10774253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14"/>
          <p:cNvCxnSpPr/>
          <p:nvPr/>
        </p:nvCxnSpPr>
        <p:spPr>
          <a:xfrm flipV="1">
            <a:off x="1978098" y="4306547"/>
            <a:ext cx="1277069" cy="1277070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27" y="990970"/>
            <a:ext cx="8741546" cy="642521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Our team members </a:t>
            </a:r>
            <a:r>
              <a:rPr lang="en-US" altLang="ko-KR" sz="5000" dirty="0">
                <a:solidFill>
                  <a:srgbClr val="4467F9"/>
                </a:solidFill>
              </a:rPr>
              <a:t>&amp;</a:t>
            </a:r>
            <a:r>
              <a:rPr lang="en-US" altLang="ko-KR" sz="5000" dirty="0"/>
              <a:t> </a:t>
            </a:r>
            <a:r>
              <a:rPr lang="en-US" altLang="ko-KR" dirty="0"/>
              <a:t>role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961693" y="2360637"/>
            <a:ext cx="1277069" cy="127707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955800" y="2329104"/>
            <a:ext cx="1293474" cy="129347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chemeClr val="tx1"/>
                </a:solidFill>
                <a:latin typeface="한컴산뜻돋움"/>
                <a:ea typeface="한컴산뜻돋움"/>
              </a:rPr>
              <a:t>양희건</a:t>
            </a:r>
            <a:endParaRPr lang="ko-KR" altLang="en-US" sz="1400" dirty="0">
              <a:solidFill>
                <a:schemeClr val="tx1"/>
              </a:solidFill>
              <a:latin typeface="한컴산뜻돋움"/>
              <a:ea typeface="한컴산뜻돋움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796452" y="2360637"/>
            <a:ext cx="1277069" cy="1277070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790559" y="2329104"/>
            <a:ext cx="1293474" cy="1293474"/>
          </a:xfrm>
          <a:prstGeom prst="ellipse">
            <a:avLst/>
          </a:prstGeom>
          <a:solidFill>
            <a:srgbClr val="4467F9"/>
          </a:solidFill>
          <a:ln>
            <a:solidFill>
              <a:srgbClr val="4467F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FFFFFF"/>
                </a:solidFill>
                <a:latin typeface="한컴산뜻돋움"/>
                <a:ea typeface="한컴산뜻돋움"/>
              </a:rPr>
              <a:t>김세훈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7766" y="2381657"/>
            <a:ext cx="1663725" cy="307777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Raspberry Pi 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63007" y="4359100"/>
            <a:ext cx="1570238" cy="307777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 dirty="0">
                <a:latin typeface="Open Sans"/>
                <a:ea typeface="Open Sans"/>
                <a:cs typeface="Open Sans"/>
              </a:rPr>
              <a:t>Android &amp; Design 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796452" y="4338080"/>
            <a:ext cx="1277069" cy="127707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790559" y="4306547"/>
            <a:ext cx="1293474" cy="129347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한컴산뜻돋움"/>
                <a:ea typeface="한컴산뜻돋움"/>
              </a:rPr>
              <a:t>이건영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97766" y="4359100"/>
            <a:ext cx="2114874" cy="307777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 dirty="0" err="1">
                <a:latin typeface="Open Sans"/>
                <a:ea typeface="Open Sans"/>
                <a:cs typeface="Open Sans"/>
              </a:rPr>
              <a:t>Aruino</a:t>
            </a:r>
            <a:r>
              <a:rPr lang="en-US" sz="1400" b="1" dirty="0">
                <a:latin typeface="Open Sans"/>
                <a:ea typeface="Open Sans"/>
                <a:cs typeface="Open Sans"/>
              </a:rPr>
              <a:t> &amp; House </a:t>
            </a:r>
            <a:r>
              <a:rPr lang="en-US" sz="1400" b="1" dirty="0" err="1">
                <a:latin typeface="Open Sans"/>
                <a:ea typeface="Open Sans"/>
                <a:cs typeface="Open Sans"/>
              </a:rPr>
              <a:t>buliding</a:t>
            </a:r>
            <a:endParaRPr lang="en-US" sz="1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27" name="Oval 15"/>
          <p:cNvSpPr/>
          <p:nvPr/>
        </p:nvSpPr>
        <p:spPr>
          <a:xfrm>
            <a:off x="1961693" y="4306547"/>
            <a:ext cx="1293474" cy="1293474"/>
          </a:xfrm>
          <a:prstGeom prst="ellipse">
            <a:avLst/>
          </a:prstGeom>
          <a:solidFill>
            <a:srgbClr val="4467F9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FFFFFF"/>
                </a:solidFill>
                <a:latin typeface="한컴산뜻돋움"/>
                <a:ea typeface="한컴산뜻돋움"/>
              </a:rPr>
              <a:t>원종아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6614A-291C-41A9-8281-C2363361C66A}"/>
              </a:ext>
            </a:extLst>
          </p:cNvPr>
          <p:cNvSpPr txBox="1"/>
          <p:nvPr/>
        </p:nvSpPr>
        <p:spPr>
          <a:xfrm>
            <a:off x="3563007" y="2430647"/>
            <a:ext cx="1252459" cy="307777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altLang="ko-KR" sz="1400" b="1" dirty="0" err="1">
                <a:latin typeface="Open Sans"/>
                <a:ea typeface="Open Sans"/>
                <a:cs typeface="Open Sans"/>
              </a:rPr>
              <a:t>Aruino</a:t>
            </a:r>
            <a:r>
              <a:rPr lang="en-US" altLang="ko-KR" sz="1400" b="1" dirty="0">
                <a:latin typeface="Open Sans"/>
                <a:ea typeface="Open Sans"/>
                <a:cs typeface="Open Sans"/>
              </a:rPr>
              <a:t> &amp; </a:t>
            </a:r>
            <a:r>
              <a:rPr lang="en-US" altLang="ko-KR" sz="1400" b="1" dirty="0" err="1">
                <a:latin typeface="Open Sans"/>
                <a:ea typeface="Open Sans"/>
                <a:cs typeface="Open Sans"/>
              </a:rPr>
              <a:t>Mqtt</a:t>
            </a:r>
            <a:endParaRPr lang="en-US" altLang="ko-KR" sz="1400" b="1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E6F84-98CB-4A09-9384-81603BFD7544}"/>
              </a:ext>
            </a:extLst>
          </p:cNvPr>
          <p:cNvSpPr txBox="1"/>
          <p:nvPr/>
        </p:nvSpPr>
        <p:spPr>
          <a:xfrm>
            <a:off x="3527156" y="2833501"/>
            <a:ext cx="2349861" cy="67044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아두이노를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이용한 가스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온습도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유량 센서 제어와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라즈베리파이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통신을 제어하는 역할 담당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EBB457-EEDE-42D6-898B-6CEB0D82C1D2}"/>
              </a:ext>
            </a:extLst>
          </p:cNvPr>
          <p:cNvSpPr txBox="1"/>
          <p:nvPr/>
        </p:nvSpPr>
        <p:spPr>
          <a:xfrm>
            <a:off x="8397766" y="2791552"/>
            <a:ext cx="2370848" cy="67044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아두이노와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라즈베리파이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간의 </a:t>
            </a:r>
            <a:r>
              <a:rPr lang="en-US" altLang="ko-KR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와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라즈베리파이와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안드로이드 간의 소켓통신과 </a:t>
            </a:r>
            <a:r>
              <a:rPr lang="en-US" altLang="ko-KR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서버 구축을 담당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CB876-2C92-40BC-B126-98CF557A81E2}"/>
              </a:ext>
            </a:extLst>
          </p:cNvPr>
          <p:cNvSpPr txBox="1"/>
          <p:nvPr/>
        </p:nvSpPr>
        <p:spPr>
          <a:xfrm>
            <a:off x="3563007" y="4809501"/>
            <a:ext cx="2349860" cy="67044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안드로이드 스튜디오를 이용해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아두이노의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센서와 모터를 제어하는 안드로이드 어플 제작 역할 담당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4B091B-EBEF-4762-8BE0-A9B5827483AB}"/>
              </a:ext>
            </a:extLst>
          </p:cNvPr>
          <p:cNvSpPr txBox="1"/>
          <p:nvPr/>
        </p:nvSpPr>
        <p:spPr>
          <a:xfrm>
            <a:off x="8397766" y="4809661"/>
            <a:ext cx="2282071" cy="67044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아두이노를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이용한 미세먼지 센서 제어와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얼굴 인식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CCTV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제작 및 모형 집 제작을 담당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Kula Presentation Template">
  <a:themeElements>
    <a:clrScheme name="Kula Color 1">
      <a:dk1>
        <a:srgbClr val="000000"/>
      </a:dk1>
      <a:lt1>
        <a:srgbClr val="FFFFFF"/>
      </a:lt1>
      <a:dk2>
        <a:srgbClr val="000000"/>
      </a:dk2>
      <a:lt2>
        <a:srgbClr val="FEFC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912</Words>
  <Application>Microsoft Office PowerPoint</Application>
  <PresentationFormat>와이드스크린</PresentationFormat>
  <Paragraphs>198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Montserrat-Bold</vt:lpstr>
      <vt:lpstr>Open Sans</vt:lpstr>
      <vt:lpstr>Playfair Display</vt:lpstr>
      <vt:lpstr>맑은 고딕</vt:lpstr>
      <vt:lpstr>맑은 고딕 Semilight</vt:lpstr>
      <vt:lpstr>한컴 고딕</vt:lpstr>
      <vt:lpstr>한컴 윤고딕 240</vt:lpstr>
      <vt:lpstr>한컴돋움</vt:lpstr>
      <vt:lpstr>한컴산뜻돋움</vt:lpstr>
      <vt:lpstr>Arial</vt:lpstr>
      <vt:lpstr>Calibri</vt:lpstr>
      <vt:lpstr>Kula Presentation Template</vt:lpstr>
      <vt:lpstr>한 돌</vt:lpstr>
      <vt:lpstr>PowerPoint 프레젠테이션</vt:lpstr>
      <vt:lpstr>PowerPoint 프레젠테이션</vt:lpstr>
      <vt:lpstr>PowerPoint 프레젠테이션</vt:lpstr>
      <vt:lpstr>PowerPoint 프레젠테이션</vt:lpstr>
      <vt:lpstr>주요 기능</vt:lpstr>
      <vt:lpstr>프로젝트 흐름도</vt:lpstr>
      <vt:lpstr>PowerPoint 프레젠테이션</vt:lpstr>
      <vt:lpstr>Our team members &amp; role</vt:lpstr>
      <vt:lpstr>PowerPoint 프레젠테이션</vt:lpstr>
      <vt:lpstr>Plan of our project</vt:lpstr>
      <vt:lpstr>전체 WBS</vt:lpstr>
      <vt:lpstr>2차 WBS</vt:lpstr>
      <vt:lpstr>PowerPoint 프레젠테이션</vt:lpstr>
      <vt:lpstr>Brainstorming</vt:lpstr>
      <vt:lpstr>Drawing for draft</vt:lpstr>
      <vt:lpstr>Sample of house (1)</vt:lpstr>
      <vt:lpstr>Sample of house (2)</vt:lpstr>
      <vt:lpstr>Server</vt:lpstr>
      <vt:lpstr>Smartphone design</vt:lpstr>
      <vt:lpstr>Face recognize  &amp;  notification</vt:lpstr>
      <vt:lpstr>Raspberry Pi   &amp;  Arduino </vt:lpstr>
      <vt:lpstr>PowerPoint 프레젠테이션</vt:lpstr>
      <vt:lpstr> 애로 사항</vt:lpstr>
      <vt:lpstr>향후 계획</vt:lpstr>
      <vt:lpstr>PowerPoint 프레젠테이션</vt:lpstr>
      <vt:lpstr>What we learn from project 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ShapeSlide</dc:creator>
  <cp:lastModifiedBy>i</cp:lastModifiedBy>
  <cp:revision>189</cp:revision>
  <dcterms:created xsi:type="dcterms:W3CDTF">2017-07-17T01:01:38Z</dcterms:created>
  <dcterms:modified xsi:type="dcterms:W3CDTF">2020-11-12T01:34:51Z</dcterms:modified>
  <cp:version>1000.0000.01</cp:version>
</cp:coreProperties>
</file>